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9" d="100"/>
          <a:sy n="179" d="100"/>
        </p:scale>
        <p:origin x="-988" y="-56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C73A7FB-C2FF-46DA-BAFC-5AF9E27052D3}" type="slidenum">
              <a:t>‹#›</a:t>
            </a:fld>
            <a:endParaRPr lang="pl-PL" sz="14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pl-PL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pl-PL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pl-PL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pl-PL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0506C6BC-192E-401D-B0D8-CB66287E51AC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pl-PL" sz="2000" b="0" i="0" u="none" strike="noStrike" kern="1200" cap="none">
        <a:ln>
          <a:noFill/>
        </a:ln>
        <a:latin typeface="Source Sans Pro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080000" y="810000"/>
            <a:ext cx="5310000" cy="4050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5040000"/>
            <a:ext cx="6030000" cy="4770000"/>
          </a:xfrm>
        </p:spPr>
        <p:txBody>
          <a:bodyPr vert="horz">
            <a:spAutoFit/>
          </a:bodyPr>
          <a:lstStyle/>
          <a:p>
            <a:pPr rtl="0"/>
            <a:endParaRPr lang="pl-PL" sz="28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080000" y="810000"/>
            <a:ext cx="5310000" cy="4050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5040000"/>
            <a:ext cx="6030000" cy="4770000"/>
          </a:xfrm>
        </p:spPr>
        <p:txBody>
          <a:bodyPr vert="horz">
            <a:spAutoFit/>
          </a:bodyPr>
          <a:lstStyle/>
          <a:p>
            <a:pPr rtl="0"/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 vert="horz"/>
          <a:lstStyle/>
          <a:p>
            <a:pPr rtl="0"/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080000" y="810000"/>
            <a:ext cx="5310000" cy="4050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720000" y="5040000"/>
            <a:ext cx="6030000" cy="4770000"/>
          </a:xfrm>
        </p:spPr>
        <p:txBody>
          <a:bodyPr vert="horz">
            <a:spAutoFit/>
          </a:bodyPr>
          <a:lstStyle/>
          <a:p>
            <a:pPr rtl="0"/>
            <a:endParaRPr lang="pl-PL" sz="2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74BD4AF-6334-41EA-B2E1-9AF6BAC6CFE3}" type="slidenum">
              <a:t>‹#›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D62A1A2-B682-4522-B975-9A0938E19E2B}" type="slidenum">
              <a:t>‹#›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80288" y="269875"/>
            <a:ext cx="2339975" cy="45894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60363" y="269875"/>
            <a:ext cx="6867525" cy="45894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4E7E15E-A98E-4FB3-908A-3CD00CA397D1}" type="slidenum">
              <a:t>‹#›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9F0F3D-558F-4FDA-A6F0-11D112EEE7C2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D200D0-0848-45FD-B0C2-0557BB5AC6BE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F43AE0-7C7D-4A69-9B67-2711034A5726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9750" y="3149600"/>
            <a:ext cx="4422775" cy="1890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3149600"/>
            <a:ext cx="4424363" cy="1890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4B0186-9966-4435-BBB1-A53AB32E6FB4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704E03-40DE-4BB3-86A9-554C8B91CB33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BFBCA5-B2B0-4F77-BCA3-2D2AA01A983B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6FB694-F12C-48BA-BBF2-ABE53B1CCE7C}" type="slidenum">
              <a:t>‹#›</a:t>
            </a:fld>
            <a:endParaRPr lang="pl-PL"/>
          </a:p>
        </p:txBody>
      </p:sp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7AA388-4721-4755-8519-A1962EFF0AB6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C7E5A83-8AFF-4413-91BC-5BFC642DE65B}" type="slidenum">
              <a:t>‹#›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881E12-51CC-4890-A4DD-809BDBDD7C48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F099B8-3CD2-426E-B367-50258F7B2EF5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245350" y="2160588"/>
            <a:ext cx="2293938" cy="28797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60363" y="2160588"/>
            <a:ext cx="6732587" cy="28797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15D75E-7F58-4FF3-8D24-36FE12B8CBAB}" type="slidenum"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DAC89A2-DE0C-4866-BF85-DB8A90540974}" type="slidenum">
              <a:t>‹#›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60363" y="1349375"/>
            <a:ext cx="4513262" cy="350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26025" y="1349375"/>
            <a:ext cx="4513263" cy="350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294014B-DE60-4D7E-9BA1-210EC1892A8C}" type="slidenum">
              <a:t>‹#›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3E5B3D-0AAA-408A-BB2F-F936B3647995}" type="slidenum"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11F57066-8E35-43CD-B081-012B39CA47E8}" type="slidenum">
              <a:t>‹#›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1C46EB0-3F8F-473F-8C7A-AB76CA8BC9BD}" type="slidenum">
              <a:t>‹#›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A45A567-68E7-407A-9F91-243F2396F19E}" type="slidenum">
              <a:t>‹#›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68C16C-FDC0-44D1-802D-CCA920C13478}" type="slidenum">
              <a:t>‹#›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lvl="0"/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>
            <a:off x="0" y="180000"/>
            <a:ext cx="9720000" cy="9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9211E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Dowolny kształt 2"/>
          <p:cNvSpPr/>
          <p:nvPr/>
        </p:nvSpPr>
        <p:spPr>
          <a:xfrm>
            <a:off x="7560000" y="5130000"/>
            <a:ext cx="2520000" cy="40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9211E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Dowolny kształt 3"/>
          <p:cNvSpPr/>
          <p:nvPr/>
        </p:nvSpPr>
        <p:spPr>
          <a:xfrm>
            <a:off x="900000" y="5130000"/>
            <a:ext cx="6480000" cy="40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2B2B2"/>
          </a:solidFill>
          <a:ln w="0">
            <a:solidFill>
              <a:srgbClr val="80808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Dowolny kształt 4"/>
          <p:cNvSpPr/>
          <p:nvPr/>
        </p:nvSpPr>
        <p:spPr>
          <a:xfrm>
            <a:off x="180000" y="5130000"/>
            <a:ext cx="540000" cy="40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lIns="0" tIns="0" rIns="0" bIns="0" anchor="ctr" anchorCtr="0"/>
          <a:lstStyle/>
          <a:p>
            <a:pPr lvl="0" rtl="0" hangingPunct="0">
              <a:buNone/>
              <a:tabLst/>
            </a:pPr>
            <a:endParaRPr lang="pl-PL" sz="1800" b="1" kern="1200">
              <a:solidFill>
                <a:srgbClr val="FFFFFF"/>
              </a:solidFill>
              <a:latin typeface="Source Sans Pro Black" pitchFamily="34"/>
              <a:ea typeface="Segoe UI" pitchFamily="2"/>
              <a:cs typeface="Tahoma" pitchFamily="2"/>
            </a:endParaRPr>
          </a:p>
        </p:txBody>
      </p:sp>
      <p:sp>
        <p:nvSpPr>
          <p:cNvPr id="6" name="Symbol zastępczy tytułu 5"/>
          <p:cNvSpPr txBox="1">
            <a:spLocks noGrp="1"/>
          </p:cNvSpPr>
          <p:nvPr>
            <p:ph type="title"/>
          </p:nvPr>
        </p:nvSpPr>
        <p:spPr>
          <a:xfrm>
            <a:off x="360000" y="270000"/>
            <a:ext cx="9360000" cy="720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7" name="Symbol zastępczy tekstu 6"/>
          <p:cNvSpPr txBox="1">
            <a:spLocks noGrp="1"/>
          </p:cNvSpPr>
          <p:nvPr>
            <p:ph type="body" idx="1"/>
          </p:nvPr>
        </p:nvSpPr>
        <p:spPr>
          <a:xfrm>
            <a:off x="360000" y="1350000"/>
            <a:ext cx="9180000" cy="351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8" name="Dowolny kształt 7"/>
          <p:cNvSpPr/>
          <p:nvPr/>
        </p:nvSpPr>
        <p:spPr>
          <a:xfrm>
            <a:off x="180000" y="5130000"/>
            <a:ext cx="540000" cy="40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9211E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Symbol zastępczy numeru slajdu 8"/>
          <p:cNvSpPr txBox="1">
            <a:spLocks noGrp="1"/>
          </p:cNvSpPr>
          <p:nvPr>
            <p:ph type="sldNum" sz="quarter" idx="4"/>
          </p:nvPr>
        </p:nvSpPr>
        <p:spPr>
          <a:xfrm>
            <a:off x="-180000" y="5130000"/>
            <a:ext cx="1260000" cy="405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ctr" rtl="0" hangingPunct="0">
              <a:buNone/>
              <a:tabLst/>
              <a:defRPr lang="pl-PL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5F0E1766-684D-42CA-B178-FFB46E4D5B0E}" type="slidenum">
              <a:t>‹#›</a:t>
            </a:fld>
            <a:endParaRPr lang="pl-PL"/>
          </a:p>
        </p:txBody>
      </p:sp>
      <p:sp>
        <p:nvSpPr>
          <p:cNvPr id="10" name="Symbol zastępczy stopki 9"/>
          <p:cNvSpPr txBox="1">
            <a:spLocks noGrp="1"/>
          </p:cNvSpPr>
          <p:nvPr>
            <p:ph type="ftr" sz="quarter" idx="3"/>
          </p:nvPr>
        </p:nvSpPr>
        <p:spPr>
          <a:xfrm>
            <a:off x="900000" y="5130000"/>
            <a:ext cx="6480000" cy="405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ctr" rtl="0" hangingPunct="0">
              <a:buNone/>
              <a:tabLst/>
              <a:defRPr lang="pl-PL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11" name="Symbol zastępczy daty 10"/>
          <p:cNvSpPr txBox="1">
            <a:spLocks noGrp="1"/>
          </p:cNvSpPr>
          <p:nvPr>
            <p:ph type="dt" sz="half" idx="2"/>
          </p:nvPr>
        </p:nvSpPr>
        <p:spPr>
          <a:xfrm>
            <a:off x="7560000" y="5130000"/>
            <a:ext cx="2340000" cy="3913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r" rtl="0" hangingPunct="0">
              <a:buNone/>
              <a:tabLst/>
              <a:defRPr lang="pl-PL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hangingPunct="1">
        <a:tabLst/>
        <a:defRPr lang="pl-PL" sz="24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hangingPunct="1">
        <a:spcBef>
          <a:spcPts val="0"/>
        </a:spcBef>
        <a:spcAft>
          <a:spcPts val="853"/>
        </a:spcAft>
        <a:tabLst/>
        <a:defRPr lang="pl-PL" sz="1950" b="1" i="0" u="none" strike="noStrike" kern="1200" cap="none">
          <a:ln>
            <a:noFill/>
          </a:ln>
          <a:solidFill>
            <a:srgbClr val="1C1C1C"/>
          </a:solidFill>
          <a:latin typeface="Source Sans Pro Semibold" pitchFamily="34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>
            <a:off x="0" y="1980000"/>
            <a:ext cx="9720000" cy="99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9211E"/>
          </a:solidFill>
          <a:ln>
            <a:noFill/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Symbol zastępczy tytułu 2"/>
          <p:cNvSpPr txBox="1">
            <a:spLocks noGrp="1"/>
          </p:cNvSpPr>
          <p:nvPr>
            <p:ph type="title"/>
          </p:nvPr>
        </p:nvSpPr>
        <p:spPr>
          <a:xfrm>
            <a:off x="360000" y="2160000"/>
            <a:ext cx="9180000" cy="720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1"/>
          </p:nvPr>
        </p:nvSpPr>
        <p:spPr>
          <a:xfrm>
            <a:off x="540000" y="3150000"/>
            <a:ext cx="9000000" cy="189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sz="half" idx="2"/>
          </p:nvPr>
        </p:nvSpPr>
        <p:spPr>
          <a:xfrm>
            <a:off x="7560000" y="5130000"/>
            <a:ext cx="2340000" cy="405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l" rtl="0" hangingPunct="0">
              <a:buNone/>
              <a:tabLst/>
              <a:defRPr lang="pl-PL" sz="1800" b="1" kern="1200">
                <a:solidFill>
                  <a:srgbClr val="C9211E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3"/>
          </p:nvPr>
        </p:nvSpPr>
        <p:spPr>
          <a:xfrm>
            <a:off x="1080000" y="5130000"/>
            <a:ext cx="3240000" cy="405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/>
          <a:lstStyle>
            <a:lvl1pPr lvl="0" algn="ctr" rtl="0" hangingPunct="0">
              <a:buNone/>
              <a:tabLst/>
              <a:defRPr lang="pl-PL" sz="1800" b="1" kern="1200">
                <a:solidFill>
                  <a:srgbClr val="C9211E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4"/>
          </p:nvPr>
        </p:nvSpPr>
        <p:spPr>
          <a:xfrm>
            <a:off x="180000" y="5130000"/>
            <a:ext cx="540000" cy="405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pl-PL" sz="1800" b="1" kern="1200">
                <a:solidFill>
                  <a:srgbClr val="C9211E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6CED5FD0-3334-4F51-9124-955F8D1809AE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hangingPunct="1">
        <a:tabLst/>
        <a:defRPr lang="pl-PL" sz="24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hangingPunct="1">
        <a:spcBef>
          <a:spcPts val="0"/>
        </a:spcBef>
        <a:spcAft>
          <a:spcPts val="853"/>
        </a:spcAft>
        <a:tabLst/>
        <a:defRPr lang="pl-PL" sz="1950" b="1" i="0" u="none" strike="noStrike" kern="1200" cap="none">
          <a:ln>
            <a:noFill/>
          </a:ln>
          <a:solidFill>
            <a:srgbClr val="1C1C1C"/>
          </a:solidFill>
          <a:latin typeface="Source Sans Pro Semibold" pitchFamily="34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pl-PL" sz="4000" dirty="0">
                <a:cs typeface="Tahoma" pitchFamily="2"/>
              </a:rPr>
              <a:t>Urazy kości i uszkodzenia stawów</a:t>
            </a:r>
          </a:p>
        </p:txBody>
      </p:sp>
      <p:sp>
        <p:nvSpPr>
          <p:cNvPr id="3" name="Dowolny kształt 2"/>
          <p:cNvSpPr/>
          <p:nvPr/>
        </p:nvSpPr>
        <p:spPr>
          <a:xfrm>
            <a:off x="7920000" y="900000"/>
            <a:ext cx="540000" cy="54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Dowolny kształt 3"/>
          <p:cNvSpPr/>
          <p:nvPr/>
        </p:nvSpPr>
        <p:spPr>
          <a:xfrm>
            <a:off x="5760000" y="540000"/>
            <a:ext cx="180000" cy="18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Dowolny kształt 4"/>
          <p:cNvSpPr/>
          <p:nvPr/>
        </p:nvSpPr>
        <p:spPr>
          <a:xfrm>
            <a:off x="4680000" y="900000"/>
            <a:ext cx="540000" cy="54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2880000" y="720000"/>
            <a:ext cx="360000" cy="36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7" name="Dowolny kształt 6"/>
          <p:cNvSpPr/>
          <p:nvPr/>
        </p:nvSpPr>
        <p:spPr>
          <a:xfrm>
            <a:off x="1080000" y="1440000"/>
            <a:ext cx="360000" cy="36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8" name="Dowolny kształt 7"/>
          <p:cNvSpPr/>
          <p:nvPr/>
        </p:nvSpPr>
        <p:spPr>
          <a:xfrm>
            <a:off x="720000" y="360000"/>
            <a:ext cx="180000" cy="18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Dowolny kształt 8"/>
          <p:cNvSpPr/>
          <p:nvPr/>
        </p:nvSpPr>
        <p:spPr>
          <a:xfrm>
            <a:off x="7740000" y="4140000"/>
            <a:ext cx="1260000" cy="108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0" name="Dowolny kształt 9"/>
          <p:cNvSpPr/>
          <p:nvPr/>
        </p:nvSpPr>
        <p:spPr>
          <a:xfrm>
            <a:off x="5400000" y="3420000"/>
            <a:ext cx="360000" cy="36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1" name="Dowolny kształt 10"/>
          <p:cNvSpPr/>
          <p:nvPr/>
        </p:nvSpPr>
        <p:spPr>
          <a:xfrm>
            <a:off x="5220000" y="4680000"/>
            <a:ext cx="180000" cy="18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2" name="Dowolny kształt 11"/>
          <p:cNvSpPr/>
          <p:nvPr/>
        </p:nvSpPr>
        <p:spPr>
          <a:xfrm>
            <a:off x="3240000" y="3780000"/>
            <a:ext cx="900000" cy="90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3" name="Dowolny kształt 12"/>
          <p:cNvSpPr/>
          <p:nvPr/>
        </p:nvSpPr>
        <p:spPr>
          <a:xfrm>
            <a:off x="1980000" y="4860000"/>
            <a:ext cx="360000" cy="36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4" name="Dowolny kształt 13"/>
          <p:cNvSpPr/>
          <p:nvPr/>
        </p:nvSpPr>
        <p:spPr>
          <a:xfrm>
            <a:off x="1440000" y="4140000"/>
            <a:ext cx="180000" cy="18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5" name="Dowolny kształt 14"/>
          <p:cNvSpPr/>
          <p:nvPr/>
        </p:nvSpPr>
        <p:spPr>
          <a:xfrm>
            <a:off x="540000" y="3240000"/>
            <a:ext cx="720000" cy="72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6" name="Dowolny kształt 15"/>
          <p:cNvSpPr/>
          <p:nvPr/>
        </p:nvSpPr>
        <p:spPr>
          <a:xfrm>
            <a:off x="7020000" y="3420000"/>
            <a:ext cx="540000" cy="54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12654A1-6FEB-407B-8BC9-C8BF639EEB7F}" type="slidenum">
              <a:t>2</a:t>
            </a:fld>
            <a:endParaRPr lang="pl-PL"/>
          </a:p>
        </p:txBody>
      </p:sp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pl-PL" sz="4400">
                <a:cs typeface="Tahoma" pitchFamily="2"/>
              </a:rPr>
              <a:t>Przyczyny i rodzaje złamań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60000" y="1350000"/>
            <a:ext cx="4479480" cy="3510000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1. Przyczyny:</a:t>
            </a:r>
          </a:p>
          <a:p>
            <a:pPr lvl="0" rtl="0"/>
            <a:r>
              <a:rPr lang="pl-PL">
                <a:cs typeface="Tahoma" pitchFamily="2"/>
              </a:rPr>
              <a:t>-bezpośrednie lub pośrednie działanie          dużej siły lub przeciążenia</a:t>
            </a:r>
          </a:p>
          <a:p>
            <a:pPr lvl="0" rtl="0"/>
            <a:r>
              <a:rPr lang="pl-PL">
                <a:cs typeface="Tahoma" pitchFamily="2"/>
              </a:rPr>
              <a:t>-gwałtowny upadek</a:t>
            </a:r>
          </a:p>
          <a:p>
            <a:pPr lvl="0" rtl="0"/>
            <a:r>
              <a:rPr lang="pl-PL">
                <a:cs typeface="Tahoma" pitchFamily="2"/>
              </a:rPr>
              <a:t>-przerwanie ciągłości tkanki kostnej w          wyniku urazu mechanicznego (złamanie     mechaniczne)</a:t>
            </a:r>
          </a:p>
          <a:p>
            <a:pPr lvl="0" rtl="0"/>
            <a:r>
              <a:rPr lang="pl-PL">
                <a:cs typeface="Tahoma" pitchFamily="2"/>
              </a:rPr>
              <a:t>-toczący się proces chorobowy (złamanie    patologiczne)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063760" y="1350000"/>
            <a:ext cx="4479480" cy="3510000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2. Rodzaje:</a:t>
            </a:r>
          </a:p>
          <a:p>
            <a:pPr lvl="0" rtl="0"/>
            <a:r>
              <a:rPr lang="pl-PL">
                <a:cs typeface="Tahoma" pitchFamily="2"/>
              </a:rPr>
              <a:t>-złamanie zamknięte (gdy skóra nad               złamaną kością nie jest uszkodzona)</a:t>
            </a:r>
          </a:p>
          <a:p>
            <a:pPr lvl="0" rtl="0"/>
            <a:r>
              <a:rPr lang="pl-PL">
                <a:cs typeface="Tahoma" pitchFamily="2"/>
              </a:rPr>
              <a:t>-złamanie otwarte (ciągłość skóry nad          miejscem złamania jest przerwana, a z        krwawiącej rany mogą wystawać                    fragmenty kości)</a:t>
            </a: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245000" y="3588480"/>
            <a:ext cx="2295000" cy="1451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0D5E5C4-9BA6-4662-BC55-B862082A44F7}" type="slidenum">
              <a:t>3</a:t>
            </a:fld>
            <a:endParaRPr lang="pl-PL"/>
          </a:p>
        </p:txBody>
      </p:sp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pl-PL" sz="3600">
                <a:cs typeface="Tahoma" pitchFamily="2"/>
              </a:rPr>
              <a:t>Rodzaje stawów i przyczyny ich uszkodzeń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60000" y="1493640"/>
            <a:ext cx="4140000" cy="2826360"/>
          </a:xfrm>
        </p:spPr>
      </p:pic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063760" y="1350000"/>
            <a:ext cx="4479480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1. Rodzaje:</a:t>
            </a:r>
          </a:p>
          <a:p>
            <a:pPr lvl="0" rtl="0"/>
            <a:r>
              <a:rPr lang="pl-PL">
                <a:cs typeface="Tahoma" pitchFamily="2"/>
              </a:rPr>
              <a:t>-zwichnięcia</a:t>
            </a:r>
          </a:p>
          <a:p>
            <a:pPr lvl="0" rtl="0"/>
            <a:r>
              <a:rPr lang="pl-PL">
                <a:cs typeface="Tahoma" pitchFamily="2"/>
              </a:rPr>
              <a:t>-skręcenia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4294967295"/>
          </p:nvPr>
        </p:nvSpPr>
        <p:spPr>
          <a:xfrm>
            <a:off x="5060520" y="2826000"/>
            <a:ext cx="4479480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2. Przyczyny:</a:t>
            </a:r>
          </a:p>
          <a:p>
            <a:pPr lvl="0" rtl="0"/>
            <a:r>
              <a:rPr lang="pl-PL">
                <a:cs typeface="Tahoma" pitchFamily="2"/>
              </a:rPr>
              <a:t>- przeciążenie lub zerwania mięśnia</a:t>
            </a:r>
          </a:p>
          <a:p>
            <a:pPr lvl="0" rtl="0"/>
            <a:r>
              <a:rPr lang="pl-PL">
                <a:cs typeface="Tahoma" pitchFamily="2"/>
              </a:rPr>
              <a:t>- krótkotrwałe przemieszczanie                                             powierzchni stawowych</a:t>
            </a:r>
          </a:p>
          <a:p>
            <a:pPr lvl="0" rtl="0"/>
            <a:r>
              <a:rPr lang="pl-PL">
                <a:cs typeface="Tahoma" pitchFamily="2"/>
              </a:rPr>
              <a:t>-trwałe przemieszczanie powierzchni stawowych</a:t>
            </a:r>
          </a:p>
          <a:p>
            <a:pPr lvl="0" rtl="0"/>
            <a:endParaRPr lang="pl-PL"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26098DE-7D13-4CAD-8644-EE4CC2EB9653}" type="slidenum">
              <a:t>4</a:t>
            </a:fld>
            <a:endParaRPr lang="pl-PL"/>
          </a:p>
        </p:txBody>
      </p:sp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pl-PL" sz="2800">
                <a:cs typeface="Tahoma" pitchFamily="2"/>
              </a:rPr>
              <a:t>Rozpoznanie i pierwsza pomoc w urazach kości i uszkodzeniach stawów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60000" y="1350000"/>
            <a:ext cx="4479480" cy="3510000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1. Stawy:</a:t>
            </a:r>
          </a:p>
          <a:p>
            <a:pPr lvl="0" rtl="0"/>
            <a:r>
              <a:rPr lang="pl-PL">
                <a:cs typeface="Tahoma" pitchFamily="2"/>
              </a:rPr>
              <a:t>-rozpoznać można po silnym bólu, skurczach, obrzęk,                   nasilenie bólu podczas poruszania się, zasinienie</a:t>
            </a:r>
          </a:p>
          <a:p>
            <a:pPr lvl="0" rtl="0"/>
            <a:r>
              <a:rPr lang="pl-PL">
                <a:cs typeface="Tahoma" pitchFamily="2"/>
              </a:rPr>
              <a:t>-pierwsza pomoc:</a:t>
            </a:r>
          </a:p>
          <a:p>
            <a:pPr lvl="0" rtl="0"/>
            <a:r>
              <a:rPr lang="pl-PL">
                <a:cs typeface="Tahoma" pitchFamily="2"/>
              </a:rPr>
              <a:t>a) w wygodniej pozycji unieruchomić kończynę (NIE                        WOLNO ZMIENIAĆ JEJ POŁOŻENIA)</a:t>
            </a:r>
          </a:p>
          <a:p>
            <a:pPr lvl="0" rtl="0"/>
            <a:r>
              <a:rPr lang="pl-PL">
                <a:cs typeface="Tahoma" pitchFamily="2"/>
              </a:rPr>
              <a:t>b) poszkodowanego ustawić w wygodnej dla niego                          pozycji, unikając stawania na uszkodzoną                                        kończynę</a:t>
            </a:r>
          </a:p>
          <a:p>
            <a:pPr lvl="0" rtl="0"/>
            <a:r>
              <a:rPr lang="pl-PL">
                <a:cs typeface="Tahoma" pitchFamily="2"/>
              </a:rPr>
              <a:t>c)kończynę można podeprzeć kocem, poduszką bądź                   odzieżą</a:t>
            </a:r>
          </a:p>
          <a:p>
            <a:pPr lvl="0" rtl="0"/>
            <a:r>
              <a:rPr lang="pl-PL">
                <a:cs typeface="Tahoma" pitchFamily="2"/>
              </a:rPr>
              <a:t>d) do czasu przybycia odpowiednich służb można położyć           zimny okład oraz zapewnić komfort psychiczny                            poszkodowanemu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5063760" y="1350000"/>
            <a:ext cx="4479480" cy="3510000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2. Kości:</a:t>
            </a:r>
          </a:p>
          <a:p>
            <a:pPr lvl="0" rtl="0"/>
            <a:r>
              <a:rPr lang="pl-PL">
                <a:cs typeface="Tahoma" pitchFamily="2"/>
              </a:rPr>
              <a:t>-typowe objawy złamań to silny ból, zasinienie, widoczne przemieszczenie się lub zniekształcenie się kończyny, obrzęk, wrażliwość na dotyk</a:t>
            </a:r>
          </a:p>
          <a:p>
            <a:pPr lvl="0" rtl="0"/>
            <a:r>
              <a:rPr lang="pl-PL">
                <a:cs typeface="Tahoma" pitchFamily="2"/>
              </a:rPr>
              <a:t>-pierwsza pomoc:</a:t>
            </a:r>
          </a:p>
          <a:p>
            <a:pPr lvl="0" rtl="0"/>
            <a:r>
              <a:rPr lang="pl-PL">
                <a:cs typeface="Tahoma" pitchFamily="2"/>
              </a:rPr>
              <a:t>a) pomóc odciążyć kończynę (NIE NALEŻY                                        POPRAWIAĆ JEJ UŁOŻENIA)</a:t>
            </a:r>
          </a:p>
          <a:p>
            <a:pPr lvl="0" rtl="0"/>
            <a:r>
              <a:rPr lang="pl-PL">
                <a:cs typeface="Tahoma" pitchFamily="2"/>
              </a:rPr>
              <a:t>b) położyć zimny okład</a:t>
            </a:r>
          </a:p>
          <a:p>
            <a:pPr lvl="0" rtl="0"/>
            <a:r>
              <a:rPr lang="pl-PL">
                <a:cs typeface="Tahoma" pitchFamily="2"/>
              </a:rPr>
              <a:t>c*) jeśli doszło do złamania otwartego i występuje silne             krwawienie, to w celu zatamowanie krwi należy                      zastosować ucisk na tętnicę powyżej                                              krwawienia, a następnie założyć opatrunek</a:t>
            </a:r>
          </a:p>
          <a:p>
            <a:pPr lvl="0" rtl="0"/>
            <a:r>
              <a:rPr lang="pl-PL">
                <a:cs typeface="Tahoma" pitchFamily="2"/>
              </a:rPr>
              <a:t>d) unieruchomić kończynę za pomocą materiału</a:t>
            </a:r>
          </a:p>
          <a:p>
            <a:pPr lvl="0" rtl="0"/>
            <a:endParaRPr lang="pl-PL">
              <a:cs typeface="Tahoma" pitchFamily="2"/>
            </a:endParaRPr>
          </a:p>
          <a:p>
            <a:pPr lvl="0" rtl="0"/>
            <a:endParaRPr lang="pl-PL"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numeru slajd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60A9337-2512-44E4-89EE-7D6E8E1A564A}" type="slidenum">
              <a:t>5</a:t>
            </a:fld>
            <a:endParaRPr lang="pl-PL"/>
          </a:p>
        </p:txBody>
      </p:sp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pl-PL" sz="2800">
                <a:cs typeface="Tahoma" pitchFamily="2"/>
              </a:rPr>
              <a:t>Postępowanie podczas urazu miednicy i kręgosłupa: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4294967295"/>
          </p:nvPr>
        </p:nvSpPr>
        <p:spPr>
          <a:xfrm>
            <a:off x="360000" y="1350000"/>
            <a:ext cx="2955599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1. Oceń stan                                       poszkodowanego                     (oddech, przytomność,           rozpoznaj uraz)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4294967295"/>
          </p:nvPr>
        </p:nvSpPr>
        <p:spPr>
          <a:xfrm>
            <a:off x="3463920" y="1350000"/>
            <a:ext cx="2955599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2. Wezwij pogotowie                     ratunkowe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4294967295"/>
          </p:nvPr>
        </p:nvSpPr>
        <p:spPr>
          <a:xfrm>
            <a:off x="6567479" y="1350000"/>
            <a:ext cx="2955599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3. Zastosuj                                            unieruchomienie                           obłożeniowe ciała (w urazie     kręgosłupa ustabilizuj                 głowę i odcinek szyjny</a:t>
            </a:r>
          </a:p>
        </p:txBody>
      </p:sp>
      <p:sp>
        <p:nvSpPr>
          <p:cNvPr id="6" name="Symbol zastępczy tekstu 5"/>
          <p:cNvSpPr txBox="1">
            <a:spLocks noGrp="1"/>
          </p:cNvSpPr>
          <p:nvPr>
            <p:ph type="body" idx="4294967295"/>
          </p:nvPr>
        </p:nvSpPr>
        <p:spPr>
          <a:xfrm>
            <a:off x="360000" y="3183480"/>
            <a:ext cx="2955599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4. Pozostaw w pozycji                   zastanej</a:t>
            </a:r>
          </a:p>
        </p:txBody>
      </p:sp>
      <p:sp>
        <p:nvSpPr>
          <p:cNvPr id="7" name="Symbol zastępczy tekstu 6"/>
          <p:cNvSpPr txBox="1">
            <a:spLocks noGrp="1"/>
          </p:cNvSpPr>
          <p:nvPr>
            <p:ph type="body" idx="4294967295"/>
          </p:nvPr>
        </p:nvSpPr>
        <p:spPr>
          <a:xfrm>
            <a:off x="3463920" y="3183480"/>
            <a:ext cx="2955599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5. Zapewnij komfort                      termiczny i psychiczny</a:t>
            </a:r>
          </a:p>
        </p:txBody>
      </p:sp>
      <p:sp>
        <p:nvSpPr>
          <p:cNvPr id="8" name="Symbol zastępczy tekstu 7"/>
          <p:cNvSpPr txBox="1">
            <a:spLocks noGrp="1"/>
          </p:cNvSpPr>
          <p:nvPr>
            <p:ph type="body" idx="4294967295"/>
          </p:nvPr>
        </p:nvSpPr>
        <p:spPr>
          <a:xfrm>
            <a:off x="6567479" y="3183480"/>
            <a:ext cx="2955599" cy="1673999"/>
          </a:xfrm>
        </p:spPr>
        <p:txBody>
          <a:bodyPr vert="horz"/>
          <a:lstStyle>
            <a:def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defPPr>
            <a:lvl1pPr marL="0" marR="0" lvl="0" indent="0" hangingPunct="1">
              <a:spcBef>
                <a:spcPts val="0"/>
              </a:spcBef>
              <a:spcAft>
                <a:spcPts val="853"/>
              </a:spcAft>
              <a:buNone/>
              <a:defRPr lang="pl-PL" sz="1950" b="1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Semibold" pitchFamily="34"/>
              </a:defRPr>
            </a:lvl1pPr>
            <a:lvl2pPr marL="288000" marR="0" lvl="1" indent="0" hangingPunct="1">
              <a:spcBef>
                <a:spcPts val="0"/>
              </a:spcBef>
              <a:spcAft>
                <a:spcPts val="848"/>
              </a:spcAft>
              <a:buNone/>
              <a:defRPr lang="pl-PL" sz="16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2pPr>
            <a:lvl3pPr marL="576000" marR="0" lvl="2" indent="0" hangingPunct="1">
              <a:spcBef>
                <a:spcPts val="0"/>
              </a:spcBef>
              <a:spcAft>
                <a:spcPts val="635"/>
              </a:spcAft>
              <a:buNone/>
              <a:defRPr lang="pl-PL" sz="13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3pPr>
            <a:lvl4pPr marL="864000" marR="0" lvl="3" indent="0" hangingPunct="1">
              <a:spcBef>
                <a:spcPts val="0"/>
              </a:spcBef>
              <a:spcAft>
                <a:spcPts val="425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4pPr>
            <a:lvl5pPr marL="1152000" marR="0" lvl="4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5pPr>
            <a:lvl6pPr marL="1440000" marR="0" lvl="5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6pPr>
            <a:lvl7pPr marL="1728000" marR="0" lvl="6" indent="0" hangingPunct="1">
              <a:spcBef>
                <a:spcPts val="0"/>
              </a:spcBef>
              <a:spcAft>
                <a:spcPts val="213"/>
              </a:spcAft>
              <a:buNone/>
              <a:defRPr lang="pl-PL" sz="120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7pPr>
            <a:lvl8pPr marL="2015999" marR="0" lvl="7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8pPr>
            <a:lvl9pPr marL="2304000" marR="0" lvl="8" indent="0" hangingPunct="1">
              <a:spcBef>
                <a:spcPts val="0"/>
              </a:spcBef>
              <a:spcAft>
                <a:spcPts val="210"/>
              </a:spcAft>
              <a:buNone/>
              <a:defRPr lang="pl-PL" sz="1050" b="0" i="0" u="none" strike="noStrike" kern="1200" cap="none">
                <a:ln>
                  <a:noFill/>
                </a:ln>
                <a:solidFill>
                  <a:srgbClr val="1C1C1C"/>
                </a:solidFill>
                <a:latin typeface="Source Sans Pro Light" pitchFamily="34"/>
              </a:defRPr>
            </a:lvl9pPr>
          </a:lstStyle>
          <a:p>
            <a:pPr lvl="0" rtl="0"/>
            <a:r>
              <a:rPr lang="pl-PL">
                <a:cs typeface="Tahoma" pitchFamily="2"/>
              </a:rPr>
              <a:t>6. Kontroluj czynności                 życiowe i reaguj na                   zmiany</a:t>
            </a:r>
          </a:p>
        </p:txBody>
      </p:sp>
      <p:pic>
        <p:nvPicPr>
          <p:cNvPr id="9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680000" y="2037240"/>
            <a:ext cx="1243440" cy="842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33D7D76-F924-4BC6-B4E1-1E522BAB74CD}" type="slidenum">
              <a:t>6</a:t>
            </a:fld>
            <a:endParaRPr lang="pl-PL"/>
          </a:p>
        </p:txBody>
      </p:sp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pl-PL" sz="4800">
                <a:cs typeface="Tahoma" pitchFamily="2"/>
              </a:rPr>
              <a:t>CIEKAWOSTKA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060000" y="1234080"/>
            <a:ext cx="3240000" cy="3612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>
              <a:buNone/>
            </a:pPr>
            <a:r>
              <a:rPr lang="pl-PL" sz="4000">
                <a:cs typeface="Tahoma" pitchFamily="2"/>
              </a:rPr>
              <a:t>KONIEC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8280000" y="3960000"/>
            <a:ext cx="1440000" cy="720000"/>
          </a:xfrm>
        </p:spPr>
        <p:txBody>
          <a:bodyPr vert="horz" anchor="t" anchorCtr="0"/>
          <a:lstStyle>
            <a:defPPr lvl="0">
              <a:buNone/>
            </a:defPPr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lvl="0" algn="l" rtl="0"/>
            <a:r>
              <a:rPr lang="pl-PL" sz="1650" b="0">
                <a:latin typeface="Source Sans Pro Light" pitchFamily="34"/>
                <a:cs typeface="Tahoma" pitchFamily="2"/>
              </a:rPr>
              <a:t>                                                                                             </a:t>
            </a:r>
          </a:p>
          <a:p>
            <a:pPr lvl="0" algn="l" rtl="0"/>
            <a:r>
              <a:rPr lang="pl-PL" sz="1650" b="0">
                <a:latin typeface="Source Sans Pro Light" pitchFamily="34"/>
                <a:cs typeface="Tahoma" pitchFamily="2"/>
              </a:rPr>
              <a:t>Amelia</a:t>
            </a:r>
          </a:p>
          <a:p>
            <a:pPr lvl="0" algn="l" rtl="0"/>
            <a:r>
              <a:rPr lang="pl-PL" sz="1650" b="0">
                <a:latin typeface="Source Sans Pro Light" pitchFamily="34"/>
                <a:cs typeface="Tahoma" pitchFamily="2"/>
              </a:rPr>
              <a:t>Bartosiewicz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7920360" y="900360"/>
            <a:ext cx="540000" cy="54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Dowolny kształt 4"/>
          <p:cNvSpPr/>
          <p:nvPr/>
        </p:nvSpPr>
        <p:spPr>
          <a:xfrm>
            <a:off x="5760360" y="540360"/>
            <a:ext cx="180000" cy="18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4680360" y="900360"/>
            <a:ext cx="540000" cy="54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7" name="Dowolny kształt 6"/>
          <p:cNvSpPr/>
          <p:nvPr/>
        </p:nvSpPr>
        <p:spPr>
          <a:xfrm>
            <a:off x="2880360" y="720360"/>
            <a:ext cx="360000" cy="36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8" name="Dowolny kształt 7"/>
          <p:cNvSpPr/>
          <p:nvPr/>
        </p:nvSpPr>
        <p:spPr>
          <a:xfrm>
            <a:off x="1080360" y="1440360"/>
            <a:ext cx="360000" cy="36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Dowolny kształt 8"/>
          <p:cNvSpPr/>
          <p:nvPr/>
        </p:nvSpPr>
        <p:spPr>
          <a:xfrm>
            <a:off x="720360" y="360359"/>
            <a:ext cx="180000" cy="18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0" name="Dowolny kształt 9"/>
          <p:cNvSpPr/>
          <p:nvPr/>
        </p:nvSpPr>
        <p:spPr>
          <a:xfrm>
            <a:off x="6973920" y="4238280"/>
            <a:ext cx="1126080" cy="98208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1" name="Dowolny kształt 10"/>
          <p:cNvSpPr/>
          <p:nvPr/>
        </p:nvSpPr>
        <p:spPr>
          <a:xfrm>
            <a:off x="4883040" y="3583800"/>
            <a:ext cx="321840" cy="32724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2" name="Dowolny kształt 11"/>
          <p:cNvSpPr/>
          <p:nvPr/>
        </p:nvSpPr>
        <p:spPr>
          <a:xfrm>
            <a:off x="4722120" y="4729319"/>
            <a:ext cx="160920" cy="1638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3" name="Dowolny kształt 12"/>
          <p:cNvSpPr/>
          <p:nvPr/>
        </p:nvSpPr>
        <p:spPr>
          <a:xfrm>
            <a:off x="2953080" y="3911040"/>
            <a:ext cx="804240" cy="81828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4" name="Dowolny kształt 13"/>
          <p:cNvSpPr/>
          <p:nvPr/>
        </p:nvSpPr>
        <p:spPr>
          <a:xfrm>
            <a:off x="1827000" y="4893120"/>
            <a:ext cx="321840" cy="32724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5" name="Dowolny kształt 14"/>
          <p:cNvSpPr/>
          <p:nvPr/>
        </p:nvSpPr>
        <p:spPr>
          <a:xfrm>
            <a:off x="1344600" y="4238280"/>
            <a:ext cx="160920" cy="1638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6" name="Dowolny kształt 15"/>
          <p:cNvSpPr/>
          <p:nvPr/>
        </p:nvSpPr>
        <p:spPr>
          <a:xfrm>
            <a:off x="540360" y="3420000"/>
            <a:ext cx="643320" cy="65484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7" name="Dowolny kształt 16"/>
          <p:cNvSpPr/>
          <p:nvPr/>
        </p:nvSpPr>
        <p:spPr>
          <a:xfrm>
            <a:off x="6330599" y="3583800"/>
            <a:ext cx="482760" cy="49104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8" name="Dowolny kształt 17"/>
          <p:cNvSpPr/>
          <p:nvPr/>
        </p:nvSpPr>
        <p:spPr>
          <a:xfrm>
            <a:off x="8460000" y="3240000"/>
            <a:ext cx="720000" cy="720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val 10797"/>
              <a:gd name="f5" fmla="val 8278"/>
              <a:gd name="f6" fmla="val 8256"/>
              <a:gd name="f7" fmla="val 6722"/>
              <a:gd name="f8" fmla="val 13405"/>
              <a:gd name="f9" fmla="val 4198"/>
              <a:gd name="f10" fmla="val 16580"/>
              <a:gd name="f11" fmla="val 17401"/>
              <a:gd name="f12" fmla="val 14878"/>
              <a:gd name="f13" fmla="val 13321"/>
              <a:gd name="f14" fmla="*/ f0 1 21600"/>
              <a:gd name="f15" fmla="*/ f1 1 21600"/>
              <a:gd name="f16" fmla="*/ 6722 f14 1"/>
              <a:gd name="f17" fmla="*/ 14878 f14 1"/>
              <a:gd name="f18" fmla="*/ 15460 f15 1"/>
              <a:gd name="f19" fmla="*/ 8256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17" b="f18"/>
            <a:pathLst>
              <a:path w="21600" h="21600">
                <a:moveTo>
                  <a:pt x="f4" y="f2"/>
                </a:moveTo>
                <a:lnTo>
                  <a:pt x="f5" y="f6"/>
                </a:lnTo>
                <a:lnTo>
                  <a:pt x="f2" y="f6"/>
                </a:lnTo>
                <a:lnTo>
                  <a:pt x="f7" y="f8"/>
                </a:lnTo>
                <a:lnTo>
                  <a:pt x="f9" y="f3"/>
                </a:lnTo>
                <a:lnTo>
                  <a:pt x="f4" y="f10"/>
                </a:lnTo>
                <a:lnTo>
                  <a:pt x="f11" y="f3"/>
                </a:lnTo>
                <a:lnTo>
                  <a:pt x="f12" y="f8"/>
                </a:lnTo>
                <a:lnTo>
                  <a:pt x="f3" y="f6"/>
                </a:lnTo>
                <a:lnTo>
                  <a:pt x="f13" y="f6"/>
                </a:lnTo>
                <a:lnTo>
                  <a:pt x="f4" y="f2"/>
                </a:lnTo>
                <a:close/>
              </a:path>
            </a:pathLst>
          </a:custGeom>
          <a:solidFill>
            <a:srgbClr val="FFFF6D"/>
          </a:solidFill>
          <a:ln w="18000">
            <a:solidFill>
              <a:srgbClr val="000000"/>
            </a:solidFill>
            <a:prstDash val="solid"/>
          </a:ln>
        </p:spPr>
        <p:txBody>
          <a:bodyPr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 cap="none">
              <a:ln>
                <a:noFill/>
              </a:ln>
              <a:latin typeface="Source Sans Pro" pitchFamily="34"/>
              <a:ea typeface="Segoe UI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izarin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izarin0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363</Words>
  <Application>Microsoft Office PowerPoint</Application>
  <PresentationFormat>Pokaz na ekranie (4:3)</PresentationFormat>
  <Paragraphs>50</Paragraphs>
  <Slides>7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9" baseType="lpstr">
      <vt:lpstr>Alizarin</vt:lpstr>
      <vt:lpstr>Alizarin0</vt:lpstr>
      <vt:lpstr>Urazy kości i uszkodzenia stawów</vt:lpstr>
      <vt:lpstr>Przyczyny i rodzaje złamań</vt:lpstr>
      <vt:lpstr>Rodzaje stawów i przyczyny ich uszkodzeń</vt:lpstr>
      <vt:lpstr>Rozpoznanie i pierwsza pomoc w urazach kości i uszkodzeniach stawów</vt:lpstr>
      <vt:lpstr>Postępowanie podczas urazu miednicy i kręgosłupa:</vt:lpstr>
      <vt:lpstr>CIEKAWOSTKA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Alizarin</dc:title>
  <dc:creator>Admin</dc:creator>
  <cp:lastModifiedBy>Admin</cp:lastModifiedBy>
  <cp:revision>2</cp:revision>
  <dcterms:created xsi:type="dcterms:W3CDTF">2023-05-18T14:13:39Z</dcterms:created>
  <dcterms:modified xsi:type="dcterms:W3CDTF">2023-06-06T09:20:32Z</dcterms:modified>
</cp:coreProperties>
</file>