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Caveat"/>
      <p:regular r:id="rId18"/>
      <p:bold r:id="rId19"/>
    </p:embeddedFont>
    <p:embeddedFont>
      <p:font typeface="Nunito"/>
      <p:regular r:id="rId20"/>
      <p:bold r:id="rId21"/>
      <p:italic r:id="rId22"/>
      <p:boldItalic r:id="rId23"/>
    </p:embeddedFont>
    <p:embeddedFont>
      <p:font typeface="EB Garamond"/>
      <p:regular r:id="rId24"/>
      <p:bold r:id="rId25"/>
      <p:italic r:id="rId26"/>
      <p:boldItalic r:id="rId27"/>
    </p:embeddedFont>
    <p:embeddedFont>
      <p:font typeface="Spectral"/>
      <p:regular r:id="rId28"/>
      <p:bold r:id="rId29"/>
      <p:italic r:id="rId30"/>
      <p:boldItalic r:id="rId31"/>
    </p:embeddedFont>
    <p:embeddedFont>
      <p:font typeface="Lexend"/>
      <p:regular r:id="rId32"/>
      <p:bold r:id="rId33"/>
    </p:embeddedFont>
    <p:embeddedFont>
      <p:font typeface="Merriweather"/>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EBGaramond-regular.fntdata"/><Relationship Id="rId23" Type="http://schemas.openxmlformats.org/officeDocument/2006/relationships/font" Target="fonts/Nuni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BGaramond-italic.fntdata"/><Relationship Id="rId25" Type="http://schemas.openxmlformats.org/officeDocument/2006/relationships/font" Target="fonts/EBGaramond-bold.fntdata"/><Relationship Id="rId28" Type="http://schemas.openxmlformats.org/officeDocument/2006/relationships/font" Target="fonts/Spectral-regular.fntdata"/><Relationship Id="rId27" Type="http://schemas.openxmlformats.org/officeDocument/2006/relationships/font" Target="fonts/EB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pectral-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pectral-boldItalic.fntdata"/><Relationship Id="rId30" Type="http://schemas.openxmlformats.org/officeDocument/2006/relationships/font" Target="fonts/Spectral-italic.fntdata"/><Relationship Id="rId11" Type="http://schemas.openxmlformats.org/officeDocument/2006/relationships/slide" Target="slides/slide6.xml"/><Relationship Id="rId33" Type="http://schemas.openxmlformats.org/officeDocument/2006/relationships/font" Target="fonts/Lexend-bold.fntdata"/><Relationship Id="rId10" Type="http://schemas.openxmlformats.org/officeDocument/2006/relationships/slide" Target="slides/slide5.xml"/><Relationship Id="rId32" Type="http://schemas.openxmlformats.org/officeDocument/2006/relationships/font" Target="fonts/Lexend-regular.fntdata"/><Relationship Id="rId13" Type="http://schemas.openxmlformats.org/officeDocument/2006/relationships/slide" Target="slides/slide8.xml"/><Relationship Id="rId35" Type="http://schemas.openxmlformats.org/officeDocument/2006/relationships/font" Target="fonts/Merriweather-bold.fntdata"/><Relationship Id="rId12" Type="http://schemas.openxmlformats.org/officeDocument/2006/relationships/slide" Target="slides/slide7.xml"/><Relationship Id="rId34" Type="http://schemas.openxmlformats.org/officeDocument/2006/relationships/font" Target="fonts/Merriweather-regular.fntdata"/><Relationship Id="rId15" Type="http://schemas.openxmlformats.org/officeDocument/2006/relationships/slide" Target="slides/slide10.xml"/><Relationship Id="rId37" Type="http://schemas.openxmlformats.org/officeDocument/2006/relationships/font" Target="fonts/Merriweather-boldItalic.fntdata"/><Relationship Id="rId14" Type="http://schemas.openxmlformats.org/officeDocument/2006/relationships/slide" Target="slides/slide9.xml"/><Relationship Id="rId36" Type="http://schemas.openxmlformats.org/officeDocument/2006/relationships/font" Target="fonts/Merriweather-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veat-bold.fntdata"/><Relationship Id="rId18" Type="http://schemas.openxmlformats.org/officeDocument/2006/relationships/font" Target="fonts/Cave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4a06f35196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4a06f35196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4a06f35196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4a06f35196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4a06f35196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4a06f35196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4a06f3519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4a06f3519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4a06f35196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4a06f35196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4a06f3519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4a06f3519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4a06f35196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4a06f35196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4a06f35196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4a06f35196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4a06f35196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4a06f35196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4a06f35196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4a06f35196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4a06f35196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4a06f35196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5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1401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pl"/>
              <a:t>	</a:t>
            </a:r>
            <a:r>
              <a:rPr lang="pl">
                <a:latin typeface="Caveat"/>
                <a:ea typeface="Caveat"/>
                <a:cs typeface="Caveat"/>
                <a:sym typeface="Caveat"/>
              </a:rPr>
              <a:t>Wpływ wysokiej temperatury na organizm człowieka</a:t>
            </a:r>
            <a:endParaRPr>
              <a:latin typeface="Caveat"/>
              <a:ea typeface="Caveat"/>
              <a:cs typeface="Caveat"/>
              <a:sym typeface="Caveat"/>
            </a:endParaRPr>
          </a:p>
        </p:txBody>
      </p:sp>
      <p:pic>
        <p:nvPicPr>
          <p:cNvPr id="55" name="Google Shape;55;p13"/>
          <p:cNvPicPr preferRelativeResize="0"/>
          <p:nvPr/>
        </p:nvPicPr>
        <p:blipFill>
          <a:blip r:embed="rId3">
            <a:alphaModFix/>
          </a:blip>
          <a:stretch>
            <a:fillRect/>
          </a:stretch>
        </p:blipFill>
        <p:spPr>
          <a:xfrm>
            <a:off x="311701" y="2063677"/>
            <a:ext cx="2534367" cy="2877575"/>
          </a:xfrm>
          <a:prstGeom prst="rect">
            <a:avLst/>
          </a:prstGeom>
          <a:noFill/>
          <a:ln>
            <a:noFill/>
          </a:ln>
        </p:spPr>
      </p:pic>
      <p:pic>
        <p:nvPicPr>
          <p:cNvPr id="56" name="Google Shape;56;p13"/>
          <p:cNvPicPr preferRelativeResize="0"/>
          <p:nvPr/>
        </p:nvPicPr>
        <p:blipFill>
          <a:blip r:embed="rId4">
            <a:alphaModFix/>
          </a:blip>
          <a:stretch>
            <a:fillRect/>
          </a:stretch>
        </p:blipFill>
        <p:spPr>
          <a:xfrm>
            <a:off x="6118350" y="2674275"/>
            <a:ext cx="2783925" cy="1859900"/>
          </a:xfrm>
          <a:prstGeom prst="rect">
            <a:avLst/>
          </a:prstGeom>
          <a:noFill/>
          <a:ln>
            <a:noFill/>
          </a:ln>
        </p:spPr>
      </p:pic>
      <p:pic>
        <p:nvPicPr>
          <p:cNvPr id="57" name="Google Shape;57;p13"/>
          <p:cNvPicPr preferRelativeResize="0"/>
          <p:nvPr/>
        </p:nvPicPr>
        <p:blipFill>
          <a:blip r:embed="rId5">
            <a:alphaModFix/>
          </a:blip>
          <a:stretch>
            <a:fillRect/>
          </a:stretch>
        </p:blipFill>
        <p:spPr>
          <a:xfrm>
            <a:off x="3352375" y="2353375"/>
            <a:ext cx="2092573" cy="27901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D2EF"/>
        </a:solidFill>
      </p:bgPr>
    </p:bg>
    <p:spTree>
      <p:nvGrpSpPr>
        <p:cNvPr id="140" name="Shape 140"/>
        <p:cNvGrpSpPr/>
        <p:nvPr/>
      </p:nvGrpSpPr>
      <p:grpSpPr>
        <a:xfrm>
          <a:off x="0" y="0"/>
          <a:ext cx="0" cy="0"/>
          <a:chOff x="0" y="0"/>
          <a:chExt cx="0" cy="0"/>
        </a:xfrm>
      </p:grpSpPr>
      <p:sp>
        <p:nvSpPr>
          <p:cNvPr id="141" name="Google Shape;14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96000"/>
              </a:lnSpc>
              <a:spcBef>
                <a:spcPts val="1400"/>
              </a:spcBef>
              <a:spcAft>
                <a:spcPts val="0"/>
              </a:spcAft>
              <a:buClr>
                <a:schemeClr val="dk1"/>
              </a:buClr>
              <a:buSzPct val="40740"/>
              <a:buFont typeface="Arial"/>
              <a:buNone/>
            </a:pPr>
            <a:r>
              <a:rPr lang="pl" sz="2700">
                <a:solidFill>
                  <a:srgbClr val="272D3D"/>
                </a:solidFill>
              </a:rPr>
              <a:t>Ocena rozległości oparzeń</a:t>
            </a:r>
            <a:endParaRPr sz="2700">
              <a:solidFill>
                <a:srgbClr val="272D3D"/>
              </a:solidFill>
            </a:endParaRPr>
          </a:p>
          <a:p>
            <a:pPr indent="0" lvl="0" marL="0" rtl="0" algn="l">
              <a:spcBef>
                <a:spcPts val="1400"/>
              </a:spcBef>
              <a:spcAft>
                <a:spcPts val="0"/>
              </a:spcAft>
              <a:buNone/>
            </a:pPr>
            <a:r>
              <a:t/>
            </a:r>
            <a:endParaRPr/>
          </a:p>
        </p:txBody>
      </p:sp>
      <p:sp>
        <p:nvSpPr>
          <p:cNvPr id="142" name="Google Shape;142;p22"/>
          <p:cNvSpPr txBox="1"/>
          <p:nvPr>
            <p:ph idx="1" type="body"/>
          </p:nvPr>
        </p:nvSpPr>
        <p:spPr>
          <a:xfrm>
            <a:off x="311700" y="1152475"/>
            <a:ext cx="47304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1200"/>
              </a:spcAft>
              <a:buNone/>
            </a:pPr>
            <a:r>
              <a:rPr lang="pl" sz="1600">
                <a:solidFill>
                  <a:schemeClr val="dk1"/>
                </a:solidFill>
              </a:rPr>
              <a:t>Aby precyzyjnie ocenić wielkość oparzonej powierzchni wykorzystuje się tzw. regułę dziewiątek. Zgodnie z nią ciało dzieli się na pola stanowiące 9% lub 18% całkowitej powierzchni. U osób dorosłych głowa i każda kończyna górna stanowią 9%, natomiast przód tułowia, tył tułowia i każda kończyna dolna stanowią po 18%. W przypadku dzieci powyżej 5 roku życia reguła dziewiątek wygląda inaczej: głowa to 18%, ręce – po 18%, nogi- po 14%, cały tułów – 36%. U dzieci poniżej 5 roku życia znajduje zastosowanie reguła piątek. Zgodnie z nią głowa, przód tułowia, tył tułowia stanowią po 20% a każda z kończyn ma po 10%. </a:t>
            </a:r>
            <a:endParaRPr sz="2100">
              <a:solidFill>
                <a:schemeClr val="dk1"/>
              </a:solidFill>
            </a:endParaRPr>
          </a:p>
        </p:txBody>
      </p:sp>
      <p:pic>
        <p:nvPicPr>
          <p:cNvPr id="143" name="Google Shape;143;p22"/>
          <p:cNvPicPr preferRelativeResize="0"/>
          <p:nvPr/>
        </p:nvPicPr>
        <p:blipFill>
          <a:blip r:embed="rId3">
            <a:alphaModFix/>
          </a:blip>
          <a:stretch>
            <a:fillRect/>
          </a:stretch>
        </p:blipFill>
        <p:spPr>
          <a:xfrm>
            <a:off x="5042099" y="1245424"/>
            <a:ext cx="3873283" cy="2173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96000"/>
              </a:lnSpc>
              <a:spcBef>
                <a:spcPts val="1400"/>
              </a:spcBef>
              <a:spcAft>
                <a:spcPts val="0"/>
              </a:spcAft>
              <a:buClr>
                <a:schemeClr val="dk1"/>
              </a:buClr>
              <a:buSzPct val="40740"/>
              <a:buFont typeface="Arial"/>
              <a:buNone/>
            </a:pPr>
            <a:r>
              <a:rPr lang="pl" sz="2700"/>
              <a:t>Pierwsza pomoc po oparzeniu</a:t>
            </a:r>
            <a:endParaRPr sz="2700"/>
          </a:p>
          <a:p>
            <a:pPr indent="0" lvl="0" marL="0" rtl="0" algn="l">
              <a:spcBef>
                <a:spcPts val="1400"/>
              </a:spcBef>
              <a:spcAft>
                <a:spcPts val="0"/>
              </a:spcAft>
              <a:buNone/>
            </a:pPr>
            <a:r>
              <a:t/>
            </a:r>
            <a:endParaRPr/>
          </a:p>
        </p:txBody>
      </p:sp>
      <p:sp>
        <p:nvSpPr>
          <p:cNvPr id="149" name="Google Shape;14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lnSpc>
                <a:spcPct val="171000"/>
              </a:lnSpc>
              <a:spcBef>
                <a:spcPts val="1100"/>
              </a:spcBef>
              <a:spcAft>
                <a:spcPts val="0"/>
              </a:spcAft>
              <a:buClr>
                <a:schemeClr val="dk1"/>
              </a:buClr>
              <a:buSzPct val="69807"/>
              <a:buFont typeface="Arial"/>
              <a:buNone/>
            </a:pPr>
            <a:r>
              <a:rPr lang="pl" sz="1575">
                <a:solidFill>
                  <a:srgbClr val="272D3D"/>
                </a:solidFill>
                <a:latin typeface="Spectral"/>
                <a:ea typeface="Spectral"/>
                <a:cs typeface="Spectral"/>
                <a:sym typeface="Spectral"/>
              </a:rPr>
              <a:t>Pierwszym działaniem w przypadku oparzenia powinno być jak najszybsze schłodzenie czystą, chłodną wodą przez 20 minut lub do ustania bólu, a następnie założenie wilgotnego opatrunku z jałowej gazy. Jeżeli oparzenie dotyczy jamy ustnej zaleca się płukanie zimną wodą lub ssanie kostek lodu. Należy pamiętać, że chłodzenie oparzonych obszarów może powodować dreszcze. Chłodzenie jest tym bardziej skuteczne, im szybciej jest zastosowane  od momentu oparzenia. W sytuacji gdy dochodzi do oparzenia skóry dłoni, przed chłodzeniem oparzonej powierzchni należy zdjąć biżuterię. W celu przyspieszenia gojenia oparzeń, można zastosować opatrunki zawierające żele hydrokoloidowe.Wszystkie osoby z oparzeniem II stopnia obejmującym ponad 10% powierzchni ciała, osoby z oparzeniem III stopnia oraz z oparzeniami dotyczącymi twarzy, oczu, rąk, stóp i krocza powinny być leczone w warunkach szpitalnych.</a:t>
            </a:r>
            <a:endParaRPr sz="1575">
              <a:solidFill>
                <a:srgbClr val="272D3D"/>
              </a:solidFill>
              <a:latin typeface="Spectral"/>
              <a:ea typeface="Spectral"/>
              <a:cs typeface="Spectral"/>
              <a:sym typeface="Spectral"/>
            </a:endParaRPr>
          </a:p>
          <a:p>
            <a:pPr indent="0" lvl="0" marL="0" rtl="0" algn="l">
              <a:spcBef>
                <a:spcPts val="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3" name="Shape 153"/>
        <p:cNvGrpSpPr/>
        <p:nvPr/>
      </p:nvGrpSpPr>
      <p:grpSpPr>
        <a:xfrm>
          <a:off x="0" y="0"/>
          <a:ext cx="0" cy="0"/>
          <a:chOff x="0" y="0"/>
          <a:chExt cx="0" cy="0"/>
        </a:xfrm>
      </p:grpSpPr>
      <p:sp>
        <p:nvSpPr>
          <p:cNvPr id="154" name="Google Shape;154;p24"/>
          <p:cNvSpPr txBox="1"/>
          <p:nvPr>
            <p:ph type="title"/>
          </p:nvPr>
        </p:nvSpPr>
        <p:spPr>
          <a:xfrm>
            <a:off x="249600" y="228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pl"/>
              <a:t>Dziekuję za uwagę</a:t>
            </a:r>
            <a:endParaRPr b="1"/>
          </a:p>
        </p:txBody>
      </p:sp>
      <p:sp>
        <p:nvSpPr>
          <p:cNvPr id="155" name="Google Shape;15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6" name="Google Shape;156;p24"/>
          <p:cNvPicPr preferRelativeResize="0"/>
          <p:nvPr/>
        </p:nvPicPr>
        <p:blipFill>
          <a:blip r:embed="rId3">
            <a:alphaModFix/>
          </a:blip>
          <a:stretch>
            <a:fillRect/>
          </a:stretch>
        </p:blipFill>
        <p:spPr>
          <a:xfrm>
            <a:off x="5751325" y="941050"/>
            <a:ext cx="2381250" cy="3571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15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88620" lvl="0" marL="457200" rtl="0" algn="l">
              <a:spcBef>
                <a:spcPts val="0"/>
              </a:spcBef>
              <a:spcAft>
                <a:spcPts val="0"/>
              </a:spcAft>
              <a:buSzPct val="100000"/>
              <a:buFont typeface="Comic Sans MS"/>
              <a:buChar char="●"/>
            </a:pPr>
            <a:r>
              <a:rPr lang="pl">
                <a:latin typeface="Comic Sans MS"/>
                <a:ea typeface="Comic Sans MS"/>
                <a:cs typeface="Comic Sans MS"/>
                <a:sym typeface="Comic Sans MS"/>
              </a:rPr>
              <a:t>Udar cieplny</a:t>
            </a:r>
            <a:endParaRPr>
              <a:latin typeface="Comic Sans MS"/>
              <a:ea typeface="Comic Sans MS"/>
              <a:cs typeface="Comic Sans MS"/>
              <a:sym typeface="Comic Sans MS"/>
            </a:endParaRPr>
          </a:p>
        </p:txBody>
      </p:sp>
      <p:sp>
        <p:nvSpPr>
          <p:cNvPr id="63" name="Google Shape;63;p14"/>
          <p:cNvSpPr txBox="1"/>
          <p:nvPr>
            <p:ph idx="1" type="body"/>
          </p:nvPr>
        </p:nvSpPr>
        <p:spPr>
          <a:xfrm>
            <a:off x="311700" y="1152475"/>
            <a:ext cx="38094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pl">
                <a:solidFill>
                  <a:schemeClr val="dk1"/>
                </a:solidFill>
              </a:rPr>
              <a:t>Wskutek działania wysokiej temperatury człowiek może doznać </a:t>
            </a:r>
            <a:r>
              <a:rPr b="1" lang="pl" u="sng">
                <a:solidFill>
                  <a:schemeClr val="dk1"/>
                </a:solidFill>
              </a:rPr>
              <a:t>udaru cieplnego. Udar cieplny </a:t>
            </a:r>
            <a:r>
              <a:rPr lang="pl">
                <a:solidFill>
                  <a:schemeClr val="dk1"/>
                </a:solidFill>
              </a:rPr>
              <a:t>najczęściej przytrafia się osobom,które podczas upałów są zbyt ciepło ubrane.</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u="sng">
              <a:solidFill>
                <a:schemeClr val="dk1"/>
              </a:solidFill>
            </a:endParaRPr>
          </a:p>
          <a:p>
            <a:pPr indent="0" lvl="0" marL="0" rtl="0" algn="l">
              <a:spcBef>
                <a:spcPts val="1200"/>
              </a:spcBef>
              <a:spcAft>
                <a:spcPts val="1200"/>
              </a:spcAft>
              <a:buNone/>
            </a:pPr>
            <a:r>
              <a:t/>
            </a:r>
            <a:endParaRPr u="sng">
              <a:solidFill>
                <a:schemeClr val="dk1"/>
              </a:solidFill>
            </a:endParaRPr>
          </a:p>
        </p:txBody>
      </p:sp>
      <p:sp>
        <p:nvSpPr>
          <p:cNvPr id="64" name="Google Shape;64;p14"/>
          <p:cNvSpPr txBox="1"/>
          <p:nvPr/>
        </p:nvSpPr>
        <p:spPr>
          <a:xfrm>
            <a:off x="4058925" y="1171050"/>
            <a:ext cx="40257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700"/>
              <a:t> Objawy u</a:t>
            </a:r>
            <a:r>
              <a:rPr b="1" lang="pl" sz="1700"/>
              <a:t>daru cieplnego </a:t>
            </a:r>
            <a:r>
              <a:rPr lang="pl" sz="1700"/>
              <a:t>:</a:t>
            </a:r>
            <a:endParaRPr sz="1700"/>
          </a:p>
          <a:p>
            <a:pPr indent="0" lvl="0" marL="0" rtl="0" algn="l">
              <a:spcBef>
                <a:spcPts val="0"/>
              </a:spcBef>
              <a:spcAft>
                <a:spcPts val="0"/>
              </a:spcAft>
              <a:buNone/>
            </a:pPr>
            <a:r>
              <a:t/>
            </a:r>
            <a:endParaRPr sz="1700"/>
          </a:p>
          <a:p>
            <a:pPr indent="-336550" lvl="0" marL="457200" rtl="0" algn="l">
              <a:spcBef>
                <a:spcPts val="0"/>
              </a:spcBef>
              <a:spcAft>
                <a:spcPts val="0"/>
              </a:spcAft>
              <a:buSzPts val="1700"/>
              <a:buFont typeface="Spectral"/>
              <a:buChar char="●"/>
            </a:pPr>
            <a:r>
              <a:rPr lang="pl" sz="1700">
                <a:latin typeface="Spectral"/>
                <a:ea typeface="Spectral"/>
                <a:cs typeface="Spectral"/>
                <a:sym typeface="Spectral"/>
              </a:rPr>
              <a:t>podwyższona temperatura ciała</a:t>
            </a:r>
            <a:endParaRPr sz="1700">
              <a:latin typeface="Spectral"/>
              <a:ea typeface="Spectral"/>
              <a:cs typeface="Spectral"/>
              <a:sym typeface="Spectral"/>
            </a:endParaRPr>
          </a:p>
          <a:p>
            <a:pPr indent="-336550" lvl="0" marL="457200" rtl="0" algn="l">
              <a:spcBef>
                <a:spcPts val="0"/>
              </a:spcBef>
              <a:spcAft>
                <a:spcPts val="0"/>
              </a:spcAft>
              <a:buSzPts val="1700"/>
              <a:buFont typeface="Spectral"/>
              <a:buChar char="●"/>
            </a:pPr>
            <a:r>
              <a:rPr lang="pl" sz="1700">
                <a:latin typeface="Spectral"/>
                <a:ea typeface="Spectral"/>
                <a:cs typeface="Spectral"/>
                <a:sym typeface="Spectral"/>
              </a:rPr>
              <a:t>przekrwienie ( zwiększenie ilości krwi w narządzie)</a:t>
            </a:r>
            <a:endParaRPr sz="1700">
              <a:latin typeface="Spectral"/>
              <a:ea typeface="Spectral"/>
              <a:cs typeface="Spectral"/>
              <a:sym typeface="Spectral"/>
            </a:endParaRPr>
          </a:p>
          <a:p>
            <a:pPr indent="-336550" lvl="0" marL="457200" rtl="0" algn="l">
              <a:spcBef>
                <a:spcPts val="0"/>
              </a:spcBef>
              <a:spcAft>
                <a:spcPts val="0"/>
              </a:spcAft>
              <a:buSzPts val="1700"/>
              <a:buFont typeface="Spectral"/>
              <a:buChar char="●"/>
            </a:pPr>
            <a:r>
              <a:rPr lang="pl" sz="1700">
                <a:latin typeface="Spectral"/>
                <a:ea typeface="Spectral"/>
                <a:cs typeface="Spectral"/>
                <a:sym typeface="Spectral"/>
              </a:rPr>
              <a:t>suchość skóry</a:t>
            </a:r>
            <a:endParaRPr sz="1700">
              <a:latin typeface="Spectral"/>
              <a:ea typeface="Spectral"/>
              <a:cs typeface="Spectral"/>
              <a:sym typeface="Spectral"/>
            </a:endParaRPr>
          </a:p>
          <a:p>
            <a:pPr indent="-336550" lvl="0" marL="457200" rtl="0" algn="l">
              <a:spcBef>
                <a:spcPts val="0"/>
              </a:spcBef>
              <a:spcAft>
                <a:spcPts val="0"/>
              </a:spcAft>
              <a:buSzPts val="1700"/>
              <a:buFont typeface="Spectral"/>
              <a:buChar char="●"/>
            </a:pPr>
            <a:r>
              <a:rPr lang="pl" sz="1700">
                <a:latin typeface="Spectral"/>
                <a:ea typeface="Spectral"/>
                <a:cs typeface="Spectral"/>
                <a:sym typeface="Spectral"/>
              </a:rPr>
              <a:t>zaburzenia orientacji </a:t>
            </a:r>
            <a:endParaRPr sz="1700">
              <a:latin typeface="Spectral"/>
              <a:ea typeface="Spectral"/>
              <a:cs typeface="Spectral"/>
              <a:sym typeface="Spectral"/>
            </a:endParaRPr>
          </a:p>
          <a:p>
            <a:pPr indent="-336550" lvl="0" marL="457200" rtl="0" algn="l">
              <a:spcBef>
                <a:spcPts val="0"/>
              </a:spcBef>
              <a:spcAft>
                <a:spcPts val="0"/>
              </a:spcAft>
              <a:buSzPts val="1700"/>
              <a:buFont typeface="Spectral"/>
              <a:buChar char="●"/>
            </a:pPr>
            <a:r>
              <a:rPr lang="pl" sz="1700">
                <a:latin typeface="Spectral"/>
                <a:ea typeface="Spectral"/>
                <a:cs typeface="Spectral"/>
                <a:sym typeface="Spectral"/>
              </a:rPr>
              <a:t>drgawki </a:t>
            </a:r>
            <a:endParaRPr sz="1700">
              <a:latin typeface="Spectral"/>
              <a:ea typeface="Spectral"/>
              <a:cs typeface="Spectral"/>
              <a:sym typeface="Spectral"/>
            </a:endParaRPr>
          </a:p>
          <a:p>
            <a:pPr indent="-336550" lvl="0" marL="457200" rtl="0" algn="l">
              <a:spcBef>
                <a:spcPts val="0"/>
              </a:spcBef>
              <a:spcAft>
                <a:spcPts val="0"/>
              </a:spcAft>
              <a:buSzPts val="1700"/>
              <a:buFont typeface="Spectral"/>
              <a:buChar char="●"/>
            </a:pPr>
            <a:r>
              <a:rPr lang="pl" sz="1700">
                <a:latin typeface="Spectral"/>
                <a:ea typeface="Spectral"/>
                <a:cs typeface="Spectral"/>
                <a:sym typeface="Spectral"/>
              </a:rPr>
              <a:t>zaburzenia oddychania </a:t>
            </a:r>
            <a:endParaRPr sz="1700">
              <a:latin typeface="Spectral"/>
              <a:ea typeface="Spectral"/>
              <a:cs typeface="Spectral"/>
              <a:sym typeface="Spectral"/>
            </a:endParaRPr>
          </a:p>
          <a:p>
            <a:pPr indent="-336550" lvl="0" marL="457200" rtl="0" algn="l">
              <a:spcBef>
                <a:spcPts val="0"/>
              </a:spcBef>
              <a:spcAft>
                <a:spcPts val="0"/>
              </a:spcAft>
              <a:buSzPts val="1700"/>
              <a:buFont typeface="Spectral"/>
              <a:buChar char="●"/>
            </a:pPr>
            <a:r>
              <a:rPr lang="pl" sz="1700">
                <a:latin typeface="Spectral"/>
                <a:ea typeface="Spectral"/>
                <a:cs typeface="Spectral"/>
                <a:sym typeface="Spectral"/>
              </a:rPr>
              <a:t>utrata przytomności </a:t>
            </a:r>
            <a:endParaRPr sz="1700">
              <a:latin typeface="Spectral"/>
              <a:ea typeface="Spectral"/>
              <a:cs typeface="Spectral"/>
              <a:sym typeface="Spectral"/>
            </a:endParaRPr>
          </a:p>
        </p:txBody>
      </p:sp>
      <p:pic>
        <p:nvPicPr>
          <p:cNvPr id="65" name="Google Shape;65;p14"/>
          <p:cNvPicPr preferRelativeResize="0"/>
          <p:nvPr/>
        </p:nvPicPr>
        <p:blipFill rotWithShape="1">
          <a:blip r:embed="rId3">
            <a:alphaModFix/>
          </a:blip>
          <a:srcRect b="0" l="6190" r="-6190" t="0"/>
          <a:stretch/>
        </p:blipFill>
        <p:spPr>
          <a:xfrm>
            <a:off x="422323" y="3019338"/>
            <a:ext cx="2508475" cy="1985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0"/>
                                        <p:tgtEl>
                                          <p:spTgt spid="6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270300" y="165600"/>
            <a:ext cx="8520600" cy="572700"/>
          </a:xfrm>
          <a:prstGeom prst="rect">
            <a:avLst/>
          </a:prstGeom>
        </p:spPr>
        <p:txBody>
          <a:bodyPr anchorCtr="0" anchor="t" bIns="91425" lIns="91425" spcFirstLastPara="1" rIns="91425" wrap="square" tIns="91425">
            <a:noAutofit/>
          </a:bodyPr>
          <a:lstStyle/>
          <a:p>
            <a:pPr indent="-394970" lvl="0" marL="457200" rtl="0" algn="l">
              <a:spcBef>
                <a:spcPts val="0"/>
              </a:spcBef>
              <a:spcAft>
                <a:spcPts val="0"/>
              </a:spcAft>
              <a:buSzPts val="2620"/>
              <a:buFont typeface="EB Garamond"/>
              <a:buChar char="●"/>
            </a:pPr>
            <a:r>
              <a:rPr lang="pl" sz="2620">
                <a:latin typeface="EB Garamond"/>
                <a:ea typeface="EB Garamond"/>
                <a:cs typeface="EB Garamond"/>
                <a:sym typeface="EB Garamond"/>
              </a:rPr>
              <a:t>Porażenie słoneczne</a:t>
            </a:r>
            <a:endParaRPr sz="2620">
              <a:latin typeface="EB Garamond"/>
              <a:ea typeface="EB Garamond"/>
              <a:cs typeface="EB Garamond"/>
              <a:sym typeface="EB Garamond"/>
            </a:endParaRPr>
          </a:p>
        </p:txBody>
      </p:sp>
      <p:sp>
        <p:nvSpPr>
          <p:cNvPr id="71" name="Google Shape;71;p15"/>
          <p:cNvSpPr txBox="1"/>
          <p:nvPr>
            <p:ph idx="1" type="body"/>
          </p:nvPr>
        </p:nvSpPr>
        <p:spPr>
          <a:xfrm>
            <a:off x="270300" y="738300"/>
            <a:ext cx="4078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sz="1900">
                <a:solidFill>
                  <a:schemeClr val="dk1"/>
                </a:solidFill>
                <a:latin typeface="Lexend"/>
                <a:ea typeface="Lexend"/>
                <a:cs typeface="Lexend"/>
                <a:sym typeface="Lexend"/>
              </a:rPr>
              <a:t>Do porażenia słonecznego dochodzi wtedy, gdy wskutek silnego przegrzania głowy i karku są podrażnione opony mózgowe.</a:t>
            </a:r>
            <a:endParaRPr sz="1900">
              <a:solidFill>
                <a:schemeClr val="dk1"/>
              </a:solidFill>
              <a:latin typeface="Lexend"/>
              <a:ea typeface="Lexend"/>
              <a:cs typeface="Lexend"/>
              <a:sym typeface="Lexend"/>
            </a:endParaRPr>
          </a:p>
        </p:txBody>
      </p:sp>
      <p:sp>
        <p:nvSpPr>
          <p:cNvPr id="72" name="Google Shape;72;p15"/>
          <p:cNvSpPr txBox="1"/>
          <p:nvPr/>
        </p:nvSpPr>
        <p:spPr>
          <a:xfrm>
            <a:off x="5158475" y="738300"/>
            <a:ext cx="38394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600"/>
              <a:t>Objawy </a:t>
            </a:r>
            <a:r>
              <a:rPr lang="pl" sz="1600"/>
              <a:t>(mogą wystąpić parę godzin później)</a:t>
            </a:r>
            <a:r>
              <a:rPr b="1" lang="pl" sz="1600"/>
              <a:t> :</a:t>
            </a:r>
            <a:endParaRPr b="1"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Font typeface="Nunito"/>
              <a:buChar char="●"/>
            </a:pPr>
            <a:r>
              <a:rPr lang="pl" sz="1600">
                <a:latin typeface="Nunito"/>
                <a:ea typeface="Nunito"/>
                <a:cs typeface="Nunito"/>
                <a:sym typeface="Nunito"/>
              </a:rPr>
              <a:t>zaczerwieniona skóra twarzy </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pl" sz="1600">
                <a:latin typeface="Nunito"/>
                <a:ea typeface="Nunito"/>
                <a:cs typeface="Nunito"/>
                <a:sym typeface="Nunito"/>
              </a:rPr>
              <a:t>sztywność karku </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pl" sz="1600">
                <a:latin typeface="Nunito"/>
                <a:ea typeface="Nunito"/>
                <a:cs typeface="Nunito"/>
                <a:sym typeface="Nunito"/>
              </a:rPr>
              <a:t>chłodne kończyny </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pl" sz="1600">
                <a:latin typeface="Nunito"/>
                <a:ea typeface="Nunito"/>
                <a:cs typeface="Nunito"/>
                <a:sym typeface="Nunito"/>
              </a:rPr>
              <a:t>niepokój </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pl" sz="1600">
                <a:latin typeface="Nunito"/>
                <a:ea typeface="Nunito"/>
                <a:cs typeface="Nunito"/>
                <a:sym typeface="Nunito"/>
              </a:rPr>
              <a:t>mdłości </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pl" sz="1600">
                <a:latin typeface="Nunito"/>
                <a:ea typeface="Nunito"/>
                <a:cs typeface="Nunito"/>
                <a:sym typeface="Nunito"/>
              </a:rPr>
              <a:t>omdlenia</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pl" sz="1600">
                <a:latin typeface="Nunito"/>
                <a:ea typeface="Nunito"/>
                <a:cs typeface="Nunito"/>
                <a:sym typeface="Nunito"/>
              </a:rPr>
              <a:t>szybkie bicie  serca</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pl" sz="1600">
                <a:latin typeface="Nunito"/>
                <a:ea typeface="Nunito"/>
                <a:cs typeface="Nunito"/>
                <a:sym typeface="Nunito"/>
              </a:rPr>
              <a:t>zawroty głowy</a:t>
            </a:r>
            <a:endParaRPr sz="1600">
              <a:latin typeface="Nunito"/>
              <a:ea typeface="Nunito"/>
              <a:cs typeface="Nunito"/>
              <a:sym typeface="Nunito"/>
            </a:endParaRPr>
          </a:p>
          <a:p>
            <a:pPr indent="0" lvl="0" marL="457200" rtl="0" algn="l">
              <a:spcBef>
                <a:spcPts val="0"/>
              </a:spcBef>
              <a:spcAft>
                <a:spcPts val="0"/>
              </a:spcAft>
              <a:buNone/>
            </a:pPr>
            <a:r>
              <a:t/>
            </a:r>
            <a:endParaRPr sz="1600"/>
          </a:p>
        </p:txBody>
      </p:sp>
      <p:pic>
        <p:nvPicPr>
          <p:cNvPr id="73" name="Google Shape;73;p15"/>
          <p:cNvPicPr preferRelativeResize="0"/>
          <p:nvPr/>
        </p:nvPicPr>
        <p:blipFill>
          <a:blip r:embed="rId3">
            <a:alphaModFix/>
          </a:blip>
          <a:stretch>
            <a:fillRect/>
          </a:stretch>
        </p:blipFill>
        <p:spPr>
          <a:xfrm>
            <a:off x="1614600" y="2508600"/>
            <a:ext cx="3192024" cy="2394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0"/>
                                        <p:tgtEl>
                                          <p:spTgt spid="73"/>
                                        </p:tgtEl>
                                        <p:attrNameLst>
                                          <p:attrName>ppt_y</p:attrName>
                                        </p:attrNameLst>
                                      </p:cBhvr>
                                      <p:tavLst>
                                        <p:tav fmla="" tm="0">
                                          <p:val>
                                            <p:strVal val="#ppt_y+1"/>
                                          </p:val>
                                        </p:tav>
                                        <p:tav fmla="" tm="100000">
                                          <p:val>
                                            <p:strVal val="#ppt_y"/>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ppt_w</p:attrName>
                                        </p:attrNameLst>
                                      </p:cBhvr>
                                      <p:tavLst>
                                        <p:tav fmla="" tm="0">
                                          <p:val>
                                            <p:strVal val="0"/>
                                          </p:val>
                                        </p:tav>
                                        <p:tav fmla="" tm="100000">
                                          <p:val>
                                            <p:strVal val="#ppt_w"/>
                                          </p:val>
                                        </p:tav>
                                      </p:tavLst>
                                    </p:anim>
                                    <p:anim calcmode="lin" valueType="num">
                                      <p:cBhvr additive="base">
                                        <p:cTn dur="1000"/>
                                        <p:tgtEl>
                                          <p:spTgt spid="73"/>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xit" presetID="23" presetSubtype="32">
                                  <p:stCondLst>
                                    <p:cond delay="0"/>
                                  </p:stCondLst>
                                  <p:childTnLst>
                                    <p:anim calcmode="lin" valueType="num">
                                      <p:cBhvr additive="base">
                                        <p:cTn dur="1000"/>
                                        <p:tgtEl>
                                          <p:spTgt spid="73"/>
                                        </p:tgtEl>
                                        <p:attrNameLst>
                                          <p:attrName>ppt_w</p:attrName>
                                        </p:attrNameLst>
                                      </p:cBhvr>
                                      <p:tavLst>
                                        <p:tav fmla="" tm="0">
                                          <p:val>
                                            <p:strVal val="#ppt_w"/>
                                          </p:val>
                                        </p:tav>
                                        <p:tav fmla="" tm="100000">
                                          <p:val>
                                            <p:strVal val="0"/>
                                          </p:val>
                                        </p:tav>
                                      </p:tavLst>
                                    </p:anim>
                                    <p:anim calcmode="lin" valueType="num">
                                      <p:cBhvr additive="base">
                                        <p:cTn dur="1000"/>
                                        <p:tgtEl>
                                          <p:spTgt spid="73"/>
                                        </p:tgtEl>
                                        <p:attrNameLst>
                                          <p:attrName>ppt_h</p:attrName>
                                        </p:attrNameLst>
                                      </p:cBhvr>
                                      <p:tavLst>
                                        <p:tav fmla="" tm="0">
                                          <p:val>
                                            <p:strVal val="#ppt_h"/>
                                          </p:val>
                                        </p:tav>
                                        <p:tav fmla="" tm="100000">
                                          <p:val>
                                            <p:strVal val="0"/>
                                          </p:val>
                                        </p:tav>
                                      </p:tavLst>
                                    </p:anim>
                                    <p:set>
                                      <p:cBhvr>
                                        <p:cTn dur="1" fill="hold">
                                          <p:stCondLst>
                                            <p:cond delay="1000"/>
                                          </p:stCondLst>
                                        </p:cTn>
                                        <p:tgtEl>
                                          <p:spTgt spid="73"/>
                                        </p:tgtEl>
                                        <p:attrNameLst>
                                          <p:attrName>style.visibility</p:attrName>
                                        </p:attrNameLst>
                                      </p:cBhvr>
                                      <p:to>
                                        <p:strVal val="hidden"/>
                                      </p:to>
                                    </p:set>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ppt_w</p:attrName>
                                        </p:attrNameLst>
                                      </p:cBhvr>
                                      <p:tavLst>
                                        <p:tav fmla="" tm="0">
                                          <p:val>
                                            <p:strVal val="0"/>
                                          </p:val>
                                        </p:tav>
                                        <p:tav fmla="" tm="100000">
                                          <p:val>
                                            <p:strVal val="#ppt_w"/>
                                          </p:val>
                                        </p:tav>
                                      </p:tavLst>
                                    </p:anim>
                                    <p:anim calcmode="lin" valueType="num">
                                      <p:cBhvr additive="base">
                                        <p:cTn dur="1000"/>
                                        <p:tgtEl>
                                          <p:spTgt spid="7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259950" y="175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latin typeface="Verdana"/>
                <a:ea typeface="Verdana"/>
                <a:cs typeface="Verdana"/>
                <a:sym typeface="Verdana"/>
              </a:rPr>
              <a:t>Przyczyny oparzeń</a:t>
            </a:r>
            <a:r>
              <a:rPr lang="pl"/>
              <a:t> :</a:t>
            </a:r>
            <a:endParaRPr/>
          </a:p>
        </p:txBody>
      </p:sp>
      <p:sp>
        <p:nvSpPr>
          <p:cNvPr id="79" name="Google Shape;79;p16"/>
          <p:cNvSpPr txBox="1"/>
          <p:nvPr>
            <p:ph idx="1" type="body"/>
          </p:nvPr>
        </p:nvSpPr>
        <p:spPr>
          <a:xfrm>
            <a:off x="259950" y="1152475"/>
            <a:ext cx="8520600" cy="3819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pl">
                <a:solidFill>
                  <a:schemeClr val="dk1"/>
                </a:solidFill>
              </a:rPr>
              <a:t>ogień</a:t>
            </a:r>
            <a:endParaRPr>
              <a:solidFill>
                <a:schemeClr val="dk1"/>
              </a:solidFill>
            </a:endParaRPr>
          </a:p>
          <a:p>
            <a:pPr indent="-342900" lvl="0" marL="457200" rtl="0" algn="l">
              <a:spcBef>
                <a:spcPts val="0"/>
              </a:spcBef>
              <a:spcAft>
                <a:spcPts val="0"/>
              </a:spcAft>
              <a:buClr>
                <a:schemeClr val="dk1"/>
              </a:buClr>
              <a:buSzPts val="1800"/>
              <a:buChar char="●"/>
            </a:pPr>
            <a:r>
              <a:rPr lang="pl">
                <a:solidFill>
                  <a:schemeClr val="dk1"/>
                </a:solidFill>
              </a:rPr>
              <a:t>rozgrzany metal</a:t>
            </a:r>
            <a:endParaRPr>
              <a:solidFill>
                <a:schemeClr val="dk1"/>
              </a:solidFill>
            </a:endParaRPr>
          </a:p>
          <a:p>
            <a:pPr indent="-342900" lvl="0" marL="457200" rtl="0" algn="l">
              <a:spcBef>
                <a:spcPts val="0"/>
              </a:spcBef>
              <a:spcAft>
                <a:spcPts val="0"/>
              </a:spcAft>
              <a:buClr>
                <a:schemeClr val="dk1"/>
              </a:buClr>
              <a:buSzPts val="1800"/>
              <a:buChar char="●"/>
            </a:pPr>
            <a:r>
              <a:rPr lang="pl">
                <a:solidFill>
                  <a:schemeClr val="dk1"/>
                </a:solidFill>
              </a:rPr>
              <a:t>gorąca ciecz</a:t>
            </a:r>
            <a:endParaRPr>
              <a:solidFill>
                <a:schemeClr val="dk1"/>
              </a:solidFill>
            </a:endParaRPr>
          </a:p>
          <a:p>
            <a:pPr indent="-342900" lvl="0" marL="457200" rtl="0" algn="l">
              <a:spcBef>
                <a:spcPts val="0"/>
              </a:spcBef>
              <a:spcAft>
                <a:spcPts val="0"/>
              </a:spcAft>
              <a:buClr>
                <a:schemeClr val="dk1"/>
              </a:buClr>
              <a:buSzPts val="1800"/>
              <a:buChar char="●"/>
            </a:pPr>
            <a:r>
              <a:rPr lang="pl">
                <a:solidFill>
                  <a:schemeClr val="dk1"/>
                </a:solidFill>
              </a:rPr>
              <a:t>para wodna</a:t>
            </a:r>
            <a:endParaRPr>
              <a:solidFill>
                <a:schemeClr val="dk1"/>
              </a:solidFill>
            </a:endParaRPr>
          </a:p>
          <a:p>
            <a:pPr indent="-342900" lvl="0" marL="457200" rtl="0" algn="l">
              <a:spcBef>
                <a:spcPts val="0"/>
              </a:spcBef>
              <a:spcAft>
                <a:spcPts val="0"/>
              </a:spcAft>
              <a:buClr>
                <a:schemeClr val="dk1"/>
              </a:buClr>
              <a:buSzPts val="1800"/>
              <a:buChar char="●"/>
            </a:pPr>
            <a:r>
              <a:rPr lang="pl">
                <a:solidFill>
                  <a:schemeClr val="dk1"/>
                </a:solidFill>
              </a:rPr>
              <a:t>promieniowanie</a:t>
            </a:r>
            <a:endParaRPr>
              <a:solidFill>
                <a:schemeClr val="dk1"/>
              </a:solidFill>
            </a:endParaRPr>
          </a:p>
          <a:p>
            <a:pPr indent="0" lvl="0" marL="0" rtl="0" algn="l">
              <a:spcBef>
                <a:spcPts val="1200"/>
              </a:spcBef>
              <a:spcAft>
                <a:spcPts val="0"/>
              </a:spcAft>
              <a:buNone/>
            </a:pPr>
            <a:r>
              <a:rPr lang="pl">
                <a:solidFill>
                  <a:schemeClr val="dk1"/>
                </a:solidFill>
              </a:rPr>
              <a:t>Oparzenia mogą być również spowodowane energią cieplną uwalnianią w procesie tarcia  np. podczas szybkiego przesuwania się liny trzymanej w ręce.Najczęściej dochodzi do oparzeń gorącą wodą.</a:t>
            </a:r>
            <a:endParaRPr>
              <a:solidFill>
                <a:schemeClr val="dk1"/>
              </a:solidFill>
            </a:endParaRPr>
          </a:p>
          <a:p>
            <a:pPr indent="0" lvl="0" marL="0" rtl="0" algn="l">
              <a:spcBef>
                <a:spcPts val="1200"/>
              </a:spcBef>
              <a:spcAft>
                <a:spcPts val="1200"/>
              </a:spcAft>
              <a:buNone/>
            </a:pPr>
            <a:r>
              <a:rPr b="1" lang="pl" u="sng">
                <a:solidFill>
                  <a:schemeClr val="dk1"/>
                </a:solidFill>
              </a:rPr>
              <a:t>Rozległe oparzenia stanowią śmiertelne zagrożenie ,bo następuje wstrząs spowodowany utratą dużej ilości płynów.Oparzenia twarzy i szyi mogą upośledzić oddychanie.</a:t>
            </a:r>
            <a:endParaRPr b="1" u="sng">
              <a:solidFill>
                <a:schemeClr val="dk1"/>
              </a:solidFill>
            </a:endParaRPr>
          </a:p>
        </p:txBody>
      </p:sp>
      <p:pic>
        <p:nvPicPr>
          <p:cNvPr id="80" name="Google Shape;80;p16"/>
          <p:cNvPicPr preferRelativeResize="0"/>
          <p:nvPr/>
        </p:nvPicPr>
        <p:blipFill>
          <a:blip r:embed="rId3">
            <a:alphaModFix/>
          </a:blip>
          <a:stretch>
            <a:fillRect/>
          </a:stretch>
        </p:blipFill>
        <p:spPr>
          <a:xfrm>
            <a:off x="2764900" y="748650"/>
            <a:ext cx="1935651" cy="1935651"/>
          </a:xfrm>
          <a:prstGeom prst="rect">
            <a:avLst/>
          </a:prstGeom>
          <a:noFill/>
          <a:ln>
            <a:noFill/>
          </a:ln>
        </p:spPr>
      </p:pic>
      <p:pic>
        <p:nvPicPr>
          <p:cNvPr id="81" name="Google Shape;81;p16"/>
          <p:cNvPicPr preferRelativeResize="0"/>
          <p:nvPr/>
        </p:nvPicPr>
        <p:blipFill>
          <a:blip r:embed="rId4">
            <a:alphaModFix/>
          </a:blip>
          <a:stretch>
            <a:fillRect/>
          </a:stretch>
        </p:blipFill>
        <p:spPr>
          <a:xfrm>
            <a:off x="5176600" y="695825"/>
            <a:ext cx="3603950" cy="1935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0"/>
                                        <p:tgtEl>
                                          <p:spTgt spid="81"/>
                                        </p:tgtEl>
                                        <p:attrNameLst>
                                          <p:attrName>ppt_y</p:attrName>
                                        </p:attrNameLst>
                                      </p:cBhvr>
                                      <p:tavLst>
                                        <p:tav fmla="" tm="0">
                                          <p:val>
                                            <p:strVal val="#ppt_y+1"/>
                                          </p:val>
                                        </p:tav>
                                        <p:tav fmla="" tm="100000">
                                          <p:val>
                                            <p:strVal val="#ppt_y"/>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0"/>
                                        <p:tgtEl>
                                          <p:spTgt spid="81"/>
                                        </p:tgtEl>
                                        <p:attrNameLst>
                                          <p:attrName>ppt_w</p:attrName>
                                        </p:attrNameLst>
                                      </p:cBhvr>
                                      <p:tavLst>
                                        <p:tav fmla="" tm="0">
                                          <p:val>
                                            <p:strVal val="0"/>
                                          </p:val>
                                        </p:tav>
                                        <p:tav fmla="" tm="100000">
                                          <p:val>
                                            <p:strVal val="#ppt_w"/>
                                          </p:val>
                                        </p:tav>
                                      </p:tavLst>
                                    </p:anim>
                                    <p:anim calcmode="lin" valueType="num">
                                      <p:cBhvr additive="base">
                                        <p:cTn dur="5000"/>
                                        <p:tgtEl>
                                          <p:spTgt spid="81"/>
                                        </p:tgtEl>
                                        <p:attrNameLst>
                                          <p:attrName>ppt_h</p:attrName>
                                        </p:attrNameLst>
                                      </p:cBhvr>
                                      <p:tavLst>
                                        <p:tav fmla="" tm="0">
                                          <p:val>
                                            <p:strVal val="0"/>
                                          </p:val>
                                        </p:tav>
                                        <p:tav fmla="" tm="100000">
                                          <p:val>
                                            <p:strVal val="#ppt_h"/>
                                          </p:val>
                                        </p:tav>
                                      </p:tavLst>
                                    </p:anim>
                                  </p:childTnLst>
                                </p:cTn>
                              </p:par>
                              <p:par>
                                <p:cTn fill="hold" nodeType="withEffect" presetClass="entr" presetID="2" presetSubtype="8">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0"/>
                                        <p:tgtEl>
                                          <p:spTgt spid="8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11700" y="155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Rodzaje oparzeń </a:t>
            </a:r>
            <a:endParaRPr/>
          </a:p>
        </p:txBody>
      </p:sp>
      <p:sp>
        <p:nvSpPr>
          <p:cNvPr id="87" name="Google Shape;87;p17"/>
          <p:cNvSpPr txBox="1"/>
          <p:nvPr>
            <p:ph idx="1" type="body"/>
          </p:nvPr>
        </p:nvSpPr>
        <p:spPr>
          <a:xfrm>
            <a:off x="311700" y="727950"/>
            <a:ext cx="5330700" cy="3416400"/>
          </a:xfrm>
          <a:prstGeom prst="rect">
            <a:avLst/>
          </a:prstGeom>
        </p:spPr>
        <p:txBody>
          <a:bodyPr anchorCtr="0" anchor="t" bIns="91425" lIns="91425" spcFirstLastPara="1" rIns="91425" wrap="square" tIns="91425">
            <a:normAutofit lnSpcReduction="10000"/>
          </a:bodyPr>
          <a:lstStyle/>
          <a:p>
            <a:pPr indent="0" lvl="0" marL="0" rtl="0" algn="l">
              <a:lnSpc>
                <a:spcPct val="171000"/>
              </a:lnSpc>
              <a:spcBef>
                <a:spcPts val="1100"/>
              </a:spcBef>
              <a:spcAft>
                <a:spcPts val="0"/>
              </a:spcAft>
              <a:buClr>
                <a:schemeClr val="dk1"/>
              </a:buClr>
              <a:buSzPts val="1100"/>
              <a:buFont typeface="Arial"/>
              <a:buNone/>
            </a:pPr>
            <a:r>
              <a:rPr lang="pl" sz="1750" u="sng">
                <a:solidFill>
                  <a:schemeClr val="dk1"/>
                </a:solidFill>
              </a:rPr>
              <a:t>Oparzenie I stopnia</a:t>
            </a:r>
            <a:endParaRPr sz="1750" u="sng">
              <a:solidFill>
                <a:schemeClr val="dk1"/>
              </a:solidFill>
            </a:endParaRPr>
          </a:p>
          <a:p>
            <a:pPr indent="0" lvl="0" marL="0" rtl="0" algn="l">
              <a:lnSpc>
                <a:spcPct val="171000"/>
              </a:lnSpc>
              <a:spcBef>
                <a:spcPts val="1100"/>
              </a:spcBef>
              <a:spcAft>
                <a:spcPts val="0"/>
              </a:spcAft>
              <a:buClr>
                <a:schemeClr val="dk1"/>
              </a:buClr>
              <a:buSzPts val="1100"/>
              <a:buFont typeface="Arial"/>
              <a:buNone/>
            </a:pPr>
            <a:r>
              <a:rPr lang="pl" sz="1350">
                <a:solidFill>
                  <a:schemeClr val="dk1"/>
                </a:solidFill>
              </a:rPr>
              <a:t>Obejmuje naskórek, a jego objawami klinicznymi są </a:t>
            </a:r>
            <a:r>
              <a:rPr b="1" lang="pl" sz="1350">
                <a:solidFill>
                  <a:schemeClr val="dk1"/>
                </a:solidFill>
              </a:rPr>
              <a:t>zaczerwienienie skóry i niewielki obrzęk. Zmiany są silnie bolesne.</a:t>
            </a:r>
            <a:r>
              <a:rPr lang="pl" sz="1350">
                <a:solidFill>
                  <a:schemeClr val="dk1"/>
                </a:solidFill>
              </a:rPr>
              <a:t> Po 2-3 dniach zmianom skórnym towarzyszy silne swędzenie. Oparzenia te goją się szybko, w ciągu kilku dni. Powstają najczęściej na skutek krótkotrwałego działania pary wodnej, niezbyt gorącej wody lub w wyniku przedłużonej ekspozycji na słońce.</a:t>
            </a:r>
            <a:endParaRPr sz="1350">
              <a:solidFill>
                <a:schemeClr val="dk1"/>
              </a:solidFill>
            </a:endParaRPr>
          </a:p>
          <a:p>
            <a:pPr indent="0" lvl="0" marL="0" rtl="0" algn="l">
              <a:spcBef>
                <a:spcPts val="0"/>
              </a:spcBef>
              <a:spcAft>
                <a:spcPts val="1200"/>
              </a:spcAft>
              <a:buNone/>
            </a:pPr>
            <a:r>
              <a:t/>
            </a:r>
            <a:endParaRPr/>
          </a:p>
        </p:txBody>
      </p:sp>
      <p:pic>
        <p:nvPicPr>
          <p:cNvPr id="88" name="Google Shape;88;p17"/>
          <p:cNvPicPr preferRelativeResize="0"/>
          <p:nvPr/>
        </p:nvPicPr>
        <p:blipFill>
          <a:blip r:embed="rId3">
            <a:alphaModFix/>
          </a:blip>
          <a:stretch>
            <a:fillRect/>
          </a:stretch>
        </p:blipFill>
        <p:spPr>
          <a:xfrm>
            <a:off x="6431450" y="231825"/>
            <a:ext cx="2464200" cy="4911675"/>
          </a:xfrm>
          <a:prstGeom prst="rect">
            <a:avLst/>
          </a:prstGeom>
          <a:noFill/>
          <a:ln>
            <a:noFill/>
          </a:ln>
        </p:spPr>
      </p:pic>
      <p:sp>
        <p:nvSpPr>
          <p:cNvPr id="89" name="Google Shape;89;p17"/>
          <p:cNvSpPr/>
          <p:nvPr/>
        </p:nvSpPr>
        <p:spPr>
          <a:xfrm>
            <a:off x="6387450" y="1887675"/>
            <a:ext cx="2545800" cy="3255900"/>
          </a:xfrm>
          <a:prstGeom prst="rect">
            <a:avLst/>
          </a:prstGeom>
          <a:solidFill>
            <a:srgbClr val="FCE5CD"/>
          </a:solidFill>
          <a:ln cap="flat" cmpd="sng" w="9525">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 name="Google Shape;90;p17"/>
          <p:cNvPicPr preferRelativeResize="0"/>
          <p:nvPr/>
        </p:nvPicPr>
        <p:blipFill>
          <a:blip r:embed="rId4">
            <a:alphaModFix/>
          </a:blip>
          <a:stretch>
            <a:fillRect/>
          </a:stretch>
        </p:blipFill>
        <p:spPr>
          <a:xfrm>
            <a:off x="6087325" y="1658250"/>
            <a:ext cx="5227974" cy="3485324"/>
          </a:xfrm>
          <a:prstGeom prst="rect">
            <a:avLst/>
          </a:prstGeom>
          <a:noFill/>
          <a:ln>
            <a:noFill/>
          </a:ln>
        </p:spPr>
      </p:pic>
      <p:sp>
        <p:nvSpPr>
          <p:cNvPr id="91" name="Google Shape;91;p17"/>
          <p:cNvSpPr/>
          <p:nvPr/>
        </p:nvSpPr>
        <p:spPr>
          <a:xfrm>
            <a:off x="7298175" y="1794525"/>
            <a:ext cx="2214600" cy="3349200"/>
          </a:xfrm>
          <a:prstGeom prst="rect">
            <a:avLst/>
          </a:prstGeom>
          <a:solidFill>
            <a:srgbClr val="FCE5CD"/>
          </a:solidFill>
          <a:ln cap="flat" cmpd="sng" w="9525">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sz="1900" u="sng">
                <a:solidFill>
                  <a:srgbClr val="272D3D"/>
                </a:solidFill>
                <a:latin typeface="Merriweather"/>
                <a:ea typeface="Merriweather"/>
                <a:cs typeface="Merriweather"/>
                <a:sym typeface="Merriweather"/>
              </a:rPr>
              <a:t>Oparzenie II stopnia</a:t>
            </a:r>
            <a:endParaRPr sz="3400">
              <a:latin typeface="Merriweather"/>
              <a:ea typeface="Merriweather"/>
              <a:cs typeface="Merriweather"/>
              <a:sym typeface="Merriweather"/>
            </a:endParaRPr>
          </a:p>
        </p:txBody>
      </p:sp>
      <p:pic>
        <p:nvPicPr>
          <p:cNvPr id="97" name="Google Shape;97;p18"/>
          <p:cNvPicPr preferRelativeResize="0"/>
          <p:nvPr/>
        </p:nvPicPr>
        <p:blipFill>
          <a:blip r:embed="rId3">
            <a:alphaModFix/>
          </a:blip>
          <a:stretch>
            <a:fillRect/>
          </a:stretch>
        </p:blipFill>
        <p:spPr>
          <a:xfrm>
            <a:off x="6146500" y="-1313650"/>
            <a:ext cx="2497050" cy="5212025"/>
          </a:xfrm>
          <a:prstGeom prst="rect">
            <a:avLst/>
          </a:prstGeom>
          <a:noFill/>
          <a:ln>
            <a:noFill/>
          </a:ln>
        </p:spPr>
      </p:pic>
      <p:sp>
        <p:nvSpPr>
          <p:cNvPr id="98" name="Google Shape;98;p18"/>
          <p:cNvSpPr/>
          <p:nvPr/>
        </p:nvSpPr>
        <p:spPr>
          <a:xfrm>
            <a:off x="5901050" y="-62100"/>
            <a:ext cx="3042600" cy="507000"/>
          </a:xfrm>
          <a:prstGeom prst="rect">
            <a:avLst/>
          </a:prstGeom>
          <a:solidFill>
            <a:srgbClr val="FFF2CC"/>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p:nvPr/>
        </p:nvSpPr>
        <p:spPr>
          <a:xfrm>
            <a:off x="5590575" y="2131925"/>
            <a:ext cx="3446400" cy="2038800"/>
          </a:xfrm>
          <a:prstGeom prst="rect">
            <a:avLst/>
          </a:prstGeom>
          <a:solidFill>
            <a:srgbClr val="FFF2CC"/>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8"/>
          <p:cNvPicPr preferRelativeResize="0"/>
          <p:nvPr/>
        </p:nvPicPr>
        <p:blipFill>
          <a:blip r:embed="rId4">
            <a:alphaModFix/>
          </a:blip>
          <a:stretch>
            <a:fillRect/>
          </a:stretch>
        </p:blipFill>
        <p:spPr>
          <a:xfrm>
            <a:off x="5435350" y="2028450"/>
            <a:ext cx="4827276" cy="3218174"/>
          </a:xfrm>
          <a:prstGeom prst="rect">
            <a:avLst/>
          </a:prstGeom>
          <a:noFill/>
          <a:ln cap="flat" cmpd="sng" w="9525">
            <a:solidFill>
              <a:srgbClr val="FFF2CC"/>
            </a:solidFill>
            <a:prstDash val="solid"/>
            <a:round/>
            <a:headEnd len="sm" w="sm" type="none"/>
            <a:tailEnd len="sm" w="sm" type="none"/>
          </a:ln>
        </p:spPr>
      </p:pic>
      <p:sp>
        <p:nvSpPr>
          <p:cNvPr id="101" name="Google Shape;101;p18"/>
          <p:cNvSpPr/>
          <p:nvPr/>
        </p:nvSpPr>
        <p:spPr>
          <a:xfrm>
            <a:off x="5062775" y="2204350"/>
            <a:ext cx="1490400" cy="3094500"/>
          </a:xfrm>
          <a:prstGeom prst="rect">
            <a:avLst/>
          </a:prstGeom>
          <a:solidFill>
            <a:srgbClr val="FFF2CC"/>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txBox="1"/>
          <p:nvPr/>
        </p:nvSpPr>
        <p:spPr>
          <a:xfrm>
            <a:off x="209050" y="1055600"/>
            <a:ext cx="5340000" cy="326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b="1" lang="pl" sz="1600">
                <a:solidFill>
                  <a:schemeClr val="dk1"/>
                </a:solidFill>
              </a:rPr>
              <a:t>oparzenie II stopnia powierzchowne (II a)</a:t>
            </a:r>
            <a:r>
              <a:rPr lang="pl" sz="1600">
                <a:solidFill>
                  <a:schemeClr val="dk1"/>
                </a:solidFill>
              </a:rPr>
              <a:t> – obejmuje naskórek i część skóry właściwej. W obrazie klinicznym tego oparzenia, oprócz </a:t>
            </a:r>
            <a:r>
              <a:rPr b="1" lang="pl" sz="1600">
                <a:solidFill>
                  <a:schemeClr val="dk1"/>
                </a:solidFill>
              </a:rPr>
              <a:t>zaczerwienienia</a:t>
            </a:r>
            <a:r>
              <a:rPr lang="pl" sz="1600">
                <a:solidFill>
                  <a:schemeClr val="dk1"/>
                </a:solidFill>
              </a:rPr>
              <a:t> i </a:t>
            </a:r>
            <a:r>
              <a:rPr b="1" lang="pl" sz="1600">
                <a:solidFill>
                  <a:schemeClr val="dk1"/>
                </a:solidFill>
              </a:rPr>
              <a:t>obrzęku</a:t>
            </a:r>
            <a:r>
              <a:rPr lang="pl" sz="1600">
                <a:solidFill>
                  <a:schemeClr val="dk1"/>
                </a:solidFill>
              </a:rPr>
              <a:t>, pojawiają się </a:t>
            </a:r>
            <a:r>
              <a:rPr b="1" lang="pl" sz="1600">
                <a:solidFill>
                  <a:schemeClr val="dk1"/>
                </a:solidFill>
              </a:rPr>
              <a:t>pęcherze wypełnione surowiczym płynem</a:t>
            </a:r>
            <a:r>
              <a:rPr lang="pl" sz="1600">
                <a:solidFill>
                  <a:schemeClr val="dk1"/>
                </a:solidFill>
              </a:rPr>
              <a:t>. Pokrywę pęcherzy tworzy martwy naskórek, który unosi się do góry pod wpływem gromadzącego się pod nim płynu tkankowego. Tym oparzeniom towarzyszy </a:t>
            </a:r>
            <a:r>
              <a:rPr b="1" lang="pl" sz="1600">
                <a:solidFill>
                  <a:schemeClr val="dk1"/>
                </a:solidFill>
              </a:rPr>
              <a:t>silna bolesność</a:t>
            </a:r>
            <a:r>
              <a:rPr lang="pl" sz="1600">
                <a:solidFill>
                  <a:schemeClr val="dk1"/>
                </a:solidFill>
              </a:rPr>
              <a:t>. Oparzenie to goi się w ciągu 10-21 dni. Do powstania oparzenia IIa dochodzi zwykle po oblaniu powierzchni skóry wrzątkiem, gorącym olejem lub po kontakcie skóry z parą wodną. </a:t>
            </a:r>
            <a:endParaRPr/>
          </a:p>
        </p:txBody>
      </p:sp>
      <p:sp>
        <p:nvSpPr>
          <p:cNvPr id="103" name="Google Shape;103;p18"/>
          <p:cNvSpPr/>
          <p:nvPr/>
        </p:nvSpPr>
        <p:spPr>
          <a:xfrm>
            <a:off x="7701800" y="2152150"/>
            <a:ext cx="2380500" cy="3094500"/>
          </a:xfrm>
          <a:prstGeom prst="rect">
            <a:avLst/>
          </a:prstGeom>
          <a:solidFill>
            <a:srgbClr val="FFF2CC"/>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a:off x="7505175" y="2214700"/>
            <a:ext cx="434700" cy="269100"/>
          </a:xfrm>
          <a:prstGeom prst="rect">
            <a:avLst/>
          </a:prstGeom>
          <a:solidFill>
            <a:srgbClr val="FFF2CC"/>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a:off x="6278775" y="2183650"/>
            <a:ext cx="1588500" cy="444900"/>
          </a:xfrm>
          <a:prstGeom prst="rect">
            <a:avLst/>
          </a:prstGeom>
          <a:solidFill>
            <a:srgbClr val="FFF2CC"/>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09" name="Shape 109"/>
        <p:cNvGrpSpPr/>
        <p:nvPr/>
      </p:nvGrpSpPr>
      <p:grpSpPr>
        <a:xfrm>
          <a:off x="0" y="0"/>
          <a:ext cx="0" cy="0"/>
          <a:chOff x="0" y="0"/>
          <a:chExt cx="0" cy="0"/>
        </a:xfrm>
      </p:grpSpPr>
      <p:sp>
        <p:nvSpPr>
          <p:cNvPr id="110" name="Google Shape;110;p19"/>
          <p:cNvSpPr txBox="1"/>
          <p:nvPr>
            <p:ph type="title"/>
          </p:nvPr>
        </p:nvSpPr>
        <p:spPr>
          <a:xfrm>
            <a:off x="-806000" y="500900"/>
            <a:ext cx="435600" cy="382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1" name="Google Shape;111;p19"/>
          <p:cNvSpPr txBox="1"/>
          <p:nvPr>
            <p:ph idx="1" type="body"/>
          </p:nvPr>
        </p:nvSpPr>
        <p:spPr>
          <a:xfrm>
            <a:off x="311700" y="200775"/>
            <a:ext cx="4637100" cy="436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sz="1600">
                <a:solidFill>
                  <a:srgbClr val="272D3D"/>
                </a:solidFill>
              </a:rPr>
              <a:t> </a:t>
            </a:r>
            <a:r>
              <a:rPr b="1" lang="pl" sz="1600">
                <a:solidFill>
                  <a:srgbClr val="272D3D"/>
                </a:solidFill>
              </a:rPr>
              <a:t>oparzenie II stopnia głębokie (II b)</a:t>
            </a:r>
            <a:r>
              <a:rPr lang="pl" sz="1600">
                <a:solidFill>
                  <a:srgbClr val="272D3D"/>
                </a:solidFill>
              </a:rPr>
              <a:t> – obejmuje naskórek i pełną grubość skory właściwej. W obrazie tego oparzenia stwierdza się </a:t>
            </a:r>
            <a:r>
              <a:rPr b="1" lang="pl" sz="1600">
                <a:solidFill>
                  <a:srgbClr val="272D3D"/>
                </a:solidFill>
              </a:rPr>
              <a:t>biało zabarwioną skórę z czerwonymi punktami w okolicy mieszków włosowych.</a:t>
            </a:r>
            <a:r>
              <a:rPr lang="pl" sz="1600">
                <a:solidFill>
                  <a:srgbClr val="272D3D"/>
                </a:solidFill>
              </a:rPr>
              <a:t> Dochodzi do uszkodzenia zakończeń nerwowych co zmniejsza bolesność. Oparzenie to goi się w ciągu kilku tygodni.</a:t>
            </a:r>
            <a:endParaRPr sz="2100"/>
          </a:p>
        </p:txBody>
      </p:sp>
      <p:pic>
        <p:nvPicPr>
          <p:cNvPr id="112" name="Google Shape;112;p19"/>
          <p:cNvPicPr preferRelativeResize="0"/>
          <p:nvPr/>
        </p:nvPicPr>
        <p:blipFill>
          <a:blip r:embed="rId3">
            <a:alphaModFix/>
          </a:blip>
          <a:stretch>
            <a:fillRect/>
          </a:stretch>
        </p:blipFill>
        <p:spPr>
          <a:xfrm>
            <a:off x="5101200" y="152400"/>
            <a:ext cx="3890400" cy="2188350"/>
          </a:xfrm>
          <a:prstGeom prst="rect">
            <a:avLst/>
          </a:prstGeom>
          <a:noFill/>
          <a:ln>
            <a:noFill/>
          </a:ln>
        </p:spPr>
      </p:pic>
      <p:pic>
        <p:nvPicPr>
          <p:cNvPr id="113" name="Google Shape;113;p19"/>
          <p:cNvPicPr preferRelativeResize="0"/>
          <p:nvPr/>
        </p:nvPicPr>
        <p:blipFill>
          <a:blip r:embed="rId4">
            <a:alphaModFix/>
          </a:blip>
          <a:stretch>
            <a:fillRect/>
          </a:stretch>
        </p:blipFill>
        <p:spPr>
          <a:xfrm>
            <a:off x="5546200" y="2482800"/>
            <a:ext cx="2567338" cy="2497950"/>
          </a:xfrm>
          <a:prstGeom prst="rect">
            <a:avLst/>
          </a:prstGeom>
          <a:noFill/>
          <a:ln>
            <a:noFill/>
          </a:ln>
        </p:spPr>
      </p:pic>
      <p:sp>
        <p:nvSpPr>
          <p:cNvPr id="114" name="Google Shape;114;p19"/>
          <p:cNvSpPr txBox="1"/>
          <p:nvPr/>
        </p:nvSpPr>
        <p:spPr>
          <a:xfrm>
            <a:off x="3686350" y="2740650"/>
            <a:ext cx="105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5" name="Google Shape;115;p19"/>
          <p:cNvSpPr/>
          <p:nvPr/>
        </p:nvSpPr>
        <p:spPr>
          <a:xfrm>
            <a:off x="8214000" y="2571750"/>
            <a:ext cx="786600" cy="5691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txBox="1"/>
          <p:nvPr/>
        </p:nvSpPr>
        <p:spPr>
          <a:xfrm>
            <a:off x="8353800" y="2548500"/>
            <a:ext cx="50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t>uh oh</a:t>
            </a:r>
            <a:endParaRPr/>
          </a:p>
        </p:txBody>
      </p:sp>
      <p:pic>
        <p:nvPicPr>
          <p:cNvPr id="117" name="Google Shape;117;p19"/>
          <p:cNvPicPr preferRelativeResize="0"/>
          <p:nvPr/>
        </p:nvPicPr>
        <p:blipFill>
          <a:blip r:embed="rId5">
            <a:alphaModFix/>
          </a:blip>
          <a:stretch>
            <a:fillRect/>
          </a:stretch>
        </p:blipFill>
        <p:spPr>
          <a:xfrm>
            <a:off x="507950" y="2643150"/>
            <a:ext cx="3890400" cy="2431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0"/>
                                        <p:tgtEl>
                                          <p:spTgt spid="112"/>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0"/>
                                        <p:tgtEl>
                                          <p:spTgt spid="117"/>
                                        </p:tgtEl>
                                        <p:attrNameLst>
                                          <p:attrName>ppt_w</p:attrName>
                                        </p:attrNameLst>
                                      </p:cBhvr>
                                      <p:tavLst>
                                        <p:tav fmla="" tm="0">
                                          <p:val>
                                            <p:strVal val="0"/>
                                          </p:val>
                                        </p:tav>
                                        <p:tav fmla="" tm="100000">
                                          <p:val>
                                            <p:strVal val="#ppt_w"/>
                                          </p:val>
                                        </p:tav>
                                      </p:tavLst>
                                    </p:anim>
                                    <p:anim calcmode="lin" valueType="num">
                                      <p:cBhvr additive="base">
                                        <p:cTn dur="5000"/>
                                        <p:tgtEl>
                                          <p:spTgt spid="117"/>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xit" presetID="23" presetSubtype="32">
                                  <p:stCondLst>
                                    <p:cond delay="0"/>
                                  </p:stCondLst>
                                  <p:childTnLst>
                                    <p:anim calcmode="lin" valueType="num">
                                      <p:cBhvr additive="base">
                                        <p:cTn dur="5000"/>
                                        <p:tgtEl>
                                          <p:spTgt spid="117"/>
                                        </p:tgtEl>
                                        <p:attrNameLst>
                                          <p:attrName>ppt_w</p:attrName>
                                        </p:attrNameLst>
                                      </p:cBhvr>
                                      <p:tavLst>
                                        <p:tav fmla="" tm="0">
                                          <p:val>
                                            <p:strVal val="#ppt_w"/>
                                          </p:val>
                                        </p:tav>
                                        <p:tav fmla="" tm="100000">
                                          <p:val>
                                            <p:strVal val="0"/>
                                          </p:val>
                                        </p:tav>
                                      </p:tavLst>
                                    </p:anim>
                                    <p:anim calcmode="lin" valueType="num">
                                      <p:cBhvr additive="base">
                                        <p:cTn dur="5000"/>
                                        <p:tgtEl>
                                          <p:spTgt spid="117"/>
                                        </p:tgtEl>
                                        <p:attrNameLst>
                                          <p:attrName>ppt_h</p:attrName>
                                        </p:attrNameLst>
                                      </p:cBhvr>
                                      <p:tavLst>
                                        <p:tav fmla="" tm="0">
                                          <p:val>
                                            <p:strVal val="#ppt_h"/>
                                          </p:val>
                                        </p:tav>
                                        <p:tav fmla="" tm="100000">
                                          <p:val>
                                            <p:strVal val="0"/>
                                          </p:val>
                                        </p:tav>
                                      </p:tavLst>
                                    </p:anim>
                                    <p:set>
                                      <p:cBhvr>
                                        <p:cTn dur="1" fill="hold">
                                          <p:stCondLst>
                                            <p:cond delay="5000"/>
                                          </p:stCondLst>
                                        </p:cTn>
                                        <p:tgtEl>
                                          <p:spTgt spid="117"/>
                                        </p:tgtEl>
                                        <p:attrNameLst>
                                          <p:attrName>style.visibility</p:attrName>
                                        </p:attrNameLst>
                                      </p:cBhvr>
                                      <p:to>
                                        <p:strVal val="hidden"/>
                                      </p:to>
                                    </p:set>
                                  </p:childTnLst>
                                </p:cTn>
                              </p:par>
                            </p:childTnLst>
                          </p:cTn>
                        </p:par>
                        <p:par>
                          <p:cTn fill="hold">
                            <p:stCondLst>
                              <p:cond delay="10000"/>
                            </p:stCondLst>
                            <p:childTnLst>
                              <p:par>
                                <p:cTn fill="hold" nodeType="after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0"/>
                                        <p:tgtEl>
                                          <p:spTgt spid="117"/>
                                        </p:tgtEl>
                                        <p:attrNameLst>
                                          <p:attrName>ppt_w</p:attrName>
                                        </p:attrNameLst>
                                      </p:cBhvr>
                                      <p:tavLst>
                                        <p:tav fmla="" tm="0">
                                          <p:val>
                                            <p:strVal val="0"/>
                                          </p:val>
                                        </p:tav>
                                        <p:tav fmla="" tm="100000">
                                          <p:val>
                                            <p:strVal val="#ppt_w"/>
                                          </p:val>
                                        </p:tav>
                                      </p:tavLst>
                                    </p:anim>
                                    <p:anim calcmode="lin" valueType="num">
                                      <p:cBhvr additive="base">
                                        <p:cTn dur="5000"/>
                                        <p:tgtEl>
                                          <p:spTgt spid="117"/>
                                        </p:tgtEl>
                                        <p:attrNameLst>
                                          <p:attrName>ppt_h</p:attrName>
                                        </p:attrNameLst>
                                      </p:cBhvr>
                                      <p:tavLst>
                                        <p:tav fmla="" tm="0">
                                          <p:val>
                                            <p:strVal val="0"/>
                                          </p:val>
                                        </p:tav>
                                        <p:tav fmla="" tm="100000">
                                          <p:val>
                                            <p:strVal val="#ppt_h"/>
                                          </p:val>
                                        </p:tav>
                                      </p:tavLst>
                                    </p:anim>
                                  </p:childTnLst>
                                </p:cTn>
                              </p:par>
                            </p:childTnLst>
                          </p:cTn>
                        </p:par>
                        <p:par>
                          <p:cTn fill="hold">
                            <p:stCondLst>
                              <p:cond delay="15000"/>
                            </p:stCondLst>
                            <p:childTnLst>
                              <p:par>
                                <p:cTn fill="hold" nodeType="afterEffect" presetClass="exit" presetID="23" presetSubtype="32">
                                  <p:stCondLst>
                                    <p:cond delay="0"/>
                                  </p:stCondLst>
                                  <p:childTnLst>
                                    <p:anim calcmode="lin" valueType="num">
                                      <p:cBhvr additive="base">
                                        <p:cTn dur="5000"/>
                                        <p:tgtEl>
                                          <p:spTgt spid="117"/>
                                        </p:tgtEl>
                                        <p:attrNameLst>
                                          <p:attrName>ppt_w</p:attrName>
                                        </p:attrNameLst>
                                      </p:cBhvr>
                                      <p:tavLst>
                                        <p:tav fmla="" tm="0">
                                          <p:val>
                                            <p:strVal val="#ppt_w"/>
                                          </p:val>
                                        </p:tav>
                                        <p:tav fmla="" tm="100000">
                                          <p:val>
                                            <p:strVal val="0"/>
                                          </p:val>
                                        </p:tav>
                                      </p:tavLst>
                                    </p:anim>
                                    <p:anim calcmode="lin" valueType="num">
                                      <p:cBhvr additive="base">
                                        <p:cTn dur="5000"/>
                                        <p:tgtEl>
                                          <p:spTgt spid="117"/>
                                        </p:tgtEl>
                                        <p:attrNameLst>
                                          <p:attrName>ppt_h</p:attrName>
                                        </p:attrNameLst>
                                      </p:cBhvr>
                                      <p:tavLst>
                                        <p:tav fmla="" tm="0">
                                          <p:val>
                                            <p:strVal val="#ppt_h"/>
                                          </p:val>
                                        </p:tav>
                                        <p:tav fmla="" tm="100000">
                                          <p:val>
                                            <p:strVal val="0"/>
                                          </p:val>
                                        </p:tav>
                                      </p:tavLst>
                                    </p:anim>
                                    <p:set>
                                      <p:cBhvr>
                                        <p:cTn dur="1" fill="hold">
                                          <p:stCondLst>
                                            <p:cond delay="5000"/>
                                          </p:stCondLst>
                                        </p:cTn>
                                        <p:tgtEl>
                                          <p:spTgt spid="117"/>
                                        </p:tgtEl>
                                        <p:attrNameLst>
                                          <p:attrName>style.visibility</p:attrName>
                                        </p:attrNameLst>
                                      </p:cBhvr>
                                      <p:to>
                                        <p:strVal val="hidden"/>
                                      </p:to>
                                    </p:set>
                                  </p:childTnLst>
                                </p:cTn>
                              </p:par>
                            </p:childTnLst>
                          </p:cTn>
                        </p:par>
                        <p:par>
                          <p:cTn fill="hold">
                            <p:stCondLst>
                              <p:cond delay="20000"/>
                            </p:stCondLst>
                            <p:childTnLst>
                              <p:par>
                                <p:cTn fill="hold" nodeType="after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0"/>
                                        <p:tgtEl>
                                          <p:spTgt spid="117"/>
                                        </p:tgtEl>
                                        <p:attrNameLst>
                                          <p:attrName>ppt_w</p:attrName>
                                        </p:attrNameLst>
                                      </p:cBhvr>
                                      <p:tavLst>
                                        <p:tav fmla="" tm="0">
                                          <p:val>
                                            <p:strVal val="0"/>
                                          </p:val>
                                        </p:tav>
                                        <p:tav fmla="" tm="100000">
                                          <p:val>
                                            <p:strVal val="#ppt_w"/>
                                          </p:val>
                                        </p:tav>
                                      </p:tavLst>
                                    </p:anim>
                                    <p:anim calcmode="lin" valueType="num">
                                      <p:cBhvr additive="base">
                                        <p:cTn dur="5000"/>
                                        <p:tgtEl>
                                          <p:spTgt spid="117"/>
                                        </p:tgtEl>
                                        <p:attrNameLst>
                                          <p:attrName>ppt_h</p:attrName>
                                        </p:attrNameLst>
                                      </p:cBhvr>
                                      <p:tavLst>
                                        <p:tav fmla="" tm="0">
                                          <p:val>
                                            <p:strVal val="0"/>
                                          </p:val>
                                        </p:tav>
                                        <p:tav fmla="" tm="100000">
                                          <p:val>
                                            <p:strVal val="#ppt_h"/>
                                          </p:val>
                                        </p:tav>
                                      </p:tavLst>
                                    </p:anim>
                                  </p:childTnLst>
                                </p:cTn>
                              </p:par>
                            </p:childTnLst>
                          </p:cTn>
                        </p:par>
                        <p:par>
                          <p:cTn fill="hold">
                            <p:stCondLst>
                              <p:cond delay="25000"/>
                            </p:stCondLst>
                            <p:childTnLst>
                              <p:par>
                                <p:cTn fill="hold" nodeType="afterEffect" presetClass="exit" presetID="23" presetSubtype="32">
                                  <p:stCondLst>
                                    <p:cond delay="0"/>
                                  </p:stCondLst>
                                  <p:childTnLst>
                                    <p:anim calcmode="lin" valueType="num">
                                      <p:cBhvr additive="base">
                                        <p:cTn dur="5000"/>
                                        <p:tgtEl>
                                          <p:spTgt spid="117"/>
                                        </p:tgtEl>
                                        <p:attrNameLst>
                                          <p:attrName>ppt_w</p:attrName>
                                        </p:attrNameLst>
                                      </p:cBhvr>
                                      <p:tavLst>
                                        <p:tav fmla="" tm="0">
                                          <p:val>
                                            <p:strVal val="#ppt_w"/>
                                          </p:val>
                                        </p:tav>
                                        <p:tav fmla="" tm="100000">
                                          <p:val>
                                            <p:strVal val="0"/>
                                          </p:val>
                                        </p:tav>
                                      </p:tavLst>
                                    </p:anim>
                                    <p:anim calcmode="lin" valueType="num">
                                      <p:cBhvr additive="base">
                                        <p:cTn dur="5000"/>
                                        <p:tgtEl>
                                          <p:spTgt spid="117"/>
                                        </p:tgtEl>
                                        <p:attrNameLst>
                                          <p:attrName>ppt_h</p:attrName>
                                        </p:attrNameLst>
                                      </p:cBhvr>
                                      <p:tavLst>
                                        <p:tav fmla="" tm="0">
                                          <p:val>
                                            <p:strVal val="#ppt_h"/>
                                          </p:val>
                                        </p:tav>
                                        <p:tav fmla="" tm="100000">
                                          <p:val>
                                            <p:strVal val="0"/>
                                          </p:val>
                                        </p:tav>
                                      </p:tavLst>
                                    </p:anim>
                                    <p:set>
                                      <p:cBhvr>
                                        <p:cTn dur="1" fill="hold">
                                          <p:stCondLst>
                                            <p:cond delay="5000"/>
                                          </p:stCondLst>
                                        </p:cTn>
                                        <p:tgtEl>
                                          <p:spTgt spid="117"/>
                                        </p:tgtEl>
                                        <p:attrNameLst>
                                          <p:attrName>style.visibility</p:attrName>
                                        </p:attrNameLst>
                                      </p:cBhvr>
                                      <p:to>
                                        <p:strVal val="hidden"/>
                                      </p:to>
                                    </p:set>
                                  </p:childTnLst>
                                </p:cTn>
                              </p:par>
                            </p:childTnLst>
                          </p:cTn>
                        </p:par>
                        <p:par>
                          <p:cTn fill="hold">
                            <p:stCondLst>
                              <p:cond delay="30000"/>
                            </p:stCondLst>
                            <p:childTnLst>
                              <p:par>
                                <p:cTn fill="hold" nodeType="after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0"/>
                                        <p:tgtEl>
                                          <p:spTgt spid="117"/>
                                        </p:tgtEl>
                                        <p:attrNameLst>
                                          <p:attrName>ppt_w</p:attrName>
                                        </p:attrNameLst>
                                      </p:cBhvr>
                                      <p:tavLst>
                                        <p:tav fmla="" tm="0">
                                          <p:val>
                                            <p:strVal val="0"/>
                                          </p:val>
                                        </p:tav>
                                        <p:tav fmla="" tm="100000">
                                          <p:val>
                                            <p:strVal val="#ppt_w"/>
                                          </p:val>
                                        </p:tav>
                                      </p:tavLst>
                                    </p:anim>
                                    <p:anim calcmode="lin" valueType="num">
                                      <p:cBhvr additive="base">
                                        <p:cTn dur="5000"/>
                                        <p:tgtEl>
                                          <p:spTgt spid="117"/>
                                        </p:tgtEl>
                                        <p:attrNameLst>
                                          <p:attrName>ppt_h</p:attrName>
                                        </p:attrNameLst>
                                      </p:cBhvr>
                                      <p:tavLst>
                                        <p:tav fmla="" tm="0">
                                          <p:val>
                                            <p:strVal val="0"/>
                                          </p:val>
                                        </p:tav>
                                        <p:tav fmla="" tm="100000">
                                          <p:val>
                                            <p:strVal val="#ppt_h"/>
                                          </p:val>
                                        </p:tav>
                                      </p:tavLst>
                                    </p:anim>
                                  </p:childTnLst>
                                </p:cTn>
                              </p:par>
                            </p:childTnLst>
                          </p:cTn>
                        </p:par>
                        <p:par>
                          <p:cTn fill="hold">
                            <p:stCondLst>
                              <p:cond delay="35000"/>
                            </p:stCondLst>
                            <p:childTnLst>
                              <p:par>
                                <p:cTn fill="hold" nodeType="afterEffect" presetClass="exit" presetID="23" presetSubtype="32">
                                  <p:stCondLst>
                                    <p:cond delay="0"/>
                                  </p:stCondLst>
                                  <p:childTnLst>
                                    <p:anim calcmode="lin" valueType="num">
                                      <p:cBhvr additive="base">
                                        <p:cTn dur="5000"/>
                                        <p:tgtEl>
                                          <p:spTgt spid="117"/>
                                        </p:tgtEl>
                                        <p:attrNameLst>
                                          <p:attrName>ppt_w</p:attrName>
                                        </p:attrNameLst>
                                      </p:cBhvr>
                                      <p:tavLst>
                                        <p:tav fmla="" tm="0">
                                          <p:val>
                                            <p:strVal val="#ppt_w"/>
                                          </p:val>
                                        </p:tav>
                                        <p:tav fmla="" tm="100000">
                                          <p:val>
                                            <p:strVal val="0"/>
                                          </p:val>
                                        </p:tav>
                                      </p:tavLst>
                                    </p:anim>
                                    <p:anim calcmode="lin" valueType="num">
                                      <p:cBhvr additive="base">
                                        <p:cTn dur="5000"/>
                                        <p:tgtEl>
                                          <p:spTgt spid="117"/>
                                        </p:tgtEl>
                                        <p:attrNameLst>
                                          <p:attrName>ppt_h</p:attrName>
                                        </p:attrNameLst>
                                      </p:cBhvr>
                                      <p:tavLst>
                                        <p:tav fmla="" tm="0">
                                          <p:val>
                                            <p:strVal val="#ppt_h"/>
                                          </p:val>
                                        </p:tav>
                                        <p:tav fmla="" tm="100000">
                                          <p:val>
                                            <p:strVal val="0"/>
                                          </p:val>
                                        </p:tav>
                                      </p:tavLst>
                                    </p:anim>
                                    <p:set>
                                      <p:cBhvr>
                                        <p:cTn dur="1" fill="hold">
                                          <p:stCondLst>
                                            <p:cond delay="5000"/>
                                          </p:stCondLst>
                                        </p:cTn>
                                        <p:tgtEl>
                                          <p:spTgt spid="11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21" name="Shape 121"/>
        <p:cNvGrpSpPr/>
        <p:nvPr/>
      </p:nvGrpSpPr>
      <p:grpSpPr>
        <a:xfrm>
          <a:off x="0" y="0"/>
          <a:ext cx="0" cy="0"/>
          <a:chOff x="0" y="0"/>
          <a:chExt cx="0" cy="0"/>
        </a:xfrm>
      </p:grpSpPr>
      <p:sp>
        <p:nvSpPr>
          <p:cNvPr id="122" name="Google Shape;122;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sz="2100" u="sng">
                <a:solidFill>
                  <a:srgbClr val="272D3D"/>
                </a:solidFill>
              </a:rPr>
              <a:t>Oparzenie III stopnia</a:t>
            </a:r>
            <a:endParaRPr sz="3600"/>
          </a:p>
        </p:txBody>
      </p:sp>
      <p:sp>
        <p:nvSpPr>
          <p:cNvPr id="123" name="Google Shape;123;p20"/>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sz="1600">
                <a:solidFill>
                  <a:schemeClr val="dk1"/>
                </a:solidFill>
              </a:rPr>
              <a:t>Obejmuje całą grubość skóry właściwej z naczyniami, nerwami skórnymi i podskórną tkanką tłuszczową. Skóra ma zabarwienie </a:t>
            </a:r>
            <a:r>
              <a:rPr b="1" lang="pl" sz="1600">
                <a:solidFill>
                  <a:schemeClr val="dk1"/>
                </a:solidFill>
              </a:rPr>
              <a:t>perłowo-białe</a:t>
            </a:r>
            <a:r>
              <a:rPr lang="pl" sz="1600">
                <a:solidFill>
                  <a:schemeClr val="dk1"/>
                </a:solidFill>
              </a:rPr>
              <a:t> lub </a:t>
            </a:r>
            <a:r>
              <a:rPr b="1" lang="pl" sz="1600">
                <a:solidFill>
                  <a:schemeClr val="dk1"/>
                </a:solidFill>
              </a:rPr>
              <a:t>brunatne</a:t>
            </a:r>
            <a:r>
              <a:rPr lang="pl" sz="1600">
                <a:solidFill>
                  <a:schemeClr val="dk1"/>
                </a:solidFill>
              </a:rPr>
              <a:t>, jest </a:t>
            </a:r>
            <a:r>
              <a:rPr b="1" lang="pl" sz="1600">
                <a:solidFill>
                  <a:schemeClr val="dk1"/>
                </a:solidFill>
              </a:rPr>
              <a:t>twarda</a:t>
            </a:r>
            <a:r>
              <a:rPr lang="pl" sz="1600">
                <a:solidFill>
                  <a:schemeClr val="dk1"/>
                </a:solidFill>
              </a:rPr>
              <a:t> i </a:t>
            </a:r>
            <a:r>
              <a:rPr b="1" lang="pl" sz="1600">
                <a:solidFill>
                  <a:schemeClr val="dk1"/>
                </a:solidFill>
              </a:rPr>
              <a:t>wysuszona</a:t>
            </a:r>
            <a:r>
              <a:rPr lang="pl" sz="1600">
                <a:solidFill>
                  <a:schemeClr val="dk1"/>
                </a:solidFill>
              </a:rPr>
              <a:t>. Bolesność jest nieznaczna. Z okolicy objętej oparzeniem można łatwo usunąć włosy. Oparzenie to goi się bardzo długo i na ogół wymaga przeszczepu skóry.</a:t>
            </a:r>
            <a:endParaRPr sz="2100">
              <a:solidFill>
                <a:schemeClr val="dk1"/>
              </a:solidFill>
            </a:endParaRPr>
          </a:p>
        </p:txBody>
      </p:sp>
      <p:pic>
        <p:nvPicPr>
          <p:cNvPr id="124" name="Google Shape;124;p20"/>
          <p:cNvPicPr preferRelativeResize="0"/>
          <p:nvPr/>
        </p:nvPicPr>
        <p:blipFill>
          <a:blip r:embed="rId3">
            <a:alphaModFix/>
          </a:blip>
          <a:stretch>
            <a:fillRect/>
          </a:stretch>
        </p:blipFill>
        <p:spPr>
          <a:xfrm>
            <a:off x="4372575" y="1918725"/>
            <a:ext cx="4587975" cy="3058650"/>
          </a:xfrm>
          <a:prstGeom prst="rect">
            <a:avLst/>
          </a:prstGeom>
          <a:noFill/>
          <a:ln>
            <a:noFill/>
          </a:ln>
        </p:spPr>
      </p:pic>
      <p:sp>
        <p:nvSpPr>
          <p:cNvPr id="125" name="Google Shape;125;p20"/>
          <p:cNvSpPr/>
          <p:nvPr/>
        </p:nvSpPr>
        <p:spPr>
          <a:xfrm>
            <a:off x="4372575" y="1846275"/>
            <a:ext cx="2263200" cy="3297300"/>
          </a:xfrm>
          <a:prstGeom prst="rect">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a:off x="7722525" y="1853625"/>
            <a:ext cx="1314300" cy="3282600"/>
          </a:xfrm>
          <a:prstGeom prst="rect">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a:off x="6542700" y="2047050"/>
            <a:ext cx="1314300" cy="310500"/>
          </a:xfrm>
          <a:prstGeom prst="rect">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20"/>
          <p:cNvPicPr preferRelativeResize="0"/>
          <p:nvPr/>
        </p:nvPicPr>
        <p:blipFill>
          <a:blip r:embed="rId4">
            <a:alphaModFix/>
          </a:blip>
          <a:stretch>
            <a:fillRect/>
          </a:stretch>
        </p:blipFill>
        <p:spPr>
          <a:xfrm>
            <a:off x="5748365" y="-2848075"/>
            <a:ext cx="2464221" cy="5143501"/>
          </a:xfrm>
          <a:prstGeom prst="rect">
            <a:avLst/>
          </a:prstGeom>
          <a:noFill/>
          <a:ln>
            <a:noFill/>
          </a:ln>
        </p:spPr>
      </p:pic>
      <p:sp>
        <p:nvSpPr>
          <p:cNvPr id="129" name="Google Shape;129;p20"/>
          <p:cNvSpPr/>
          <p:nvPr/>
        </p:nvSpPr>
        <p:spPr>
          <a:xfrm>
            <a:off x="5290450" y="-51100"/>
            <a:ext cx="3435900" cy="624300"/>
          </a:xfrm>
          <a:prstGeom prst="rect">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33" name="Shape 133"/>
        <p:cNvGrpSpPr/>
        <p:nvPr/>
      </p:nvGrpSpPr>
      <p:grpSpPr>
        <a:xfrm>
          <a:off x="0" y="0"/>
          <a:ext cx="0" cy="0"/>
          <a:chOff x="0" y="0"/>
          <a:chExt cx="0" cy="0"/>
        </a:xfrm>
      </p:grpSpPr>
      <p:sp>
        <p:nvSpPr>
          <p:cNvPr id="134" name="Google Shape;134;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sz="1800" u="sng"/>
              <a:t>Oparzenie IV stopnia</a:t>
            </a:r>
            <a:endParaRPr sz="3300"/>
          </a:p>
        </p:txBody>
      </p:sp>
      <p:sp>
        <p:nvSpPr>
          <p:cNvPr id="135" name="Google Shape;135;p21"/>
          <p:cNvSpPr txBox="1"/>
          <p:nvPr>
            <p:ph idx="1" type="body"/>
          </p:nvPr>
        </p:nvSpPr>
        <p:spPr>
          <a:xfrm>
            <a:off x="311700" y="1152475"/>
            <a:ext cx="4833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a:solidFill>
                  <a:schemeClr val="dk1"/>
                </a:solidFill>
              </a:rPr>
              <a:t>Obejmuje jeszcze niżej położone tkanki tj. mięśnie, ścięgna, kości. W najcięższych przypadkach występuje zwęglenie oparzonej części ciała. Bolesność jest nieznaczna </a:t>
            </a:r>
            <a:endParaRPr sz="2300">
              <a:solidFill>
                <a:schemeClr val="dk1"/>
              </a:solidFill>
            </a:endParaRPr>
          </a:p>
        </p:txBody>
      </p:sp>
      <p:pic>
        <p:nvPicPr>
          <p:cNvPr id="136" name="Google Shape;136;p21"/>
          <p:cNvPicPr preferRelativeResize="0"/>
          <p:nvPr/>
        </p:nvPicPr>
        <p:blipFill>
          <a:blip r:embed="rId3">
            <a:alphaModFix/>
          </a:blip>
          <a:stretch>
            <a:fillRect/>
          </a:stretch>
        </p:blipFill>
        <p:spPr>
          <a:xfrm>
            <a:off x="5145600" y="724950"/>
            <a:ext cx="3693600" cy="3693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